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7" r:id="rId1"/>
    <p:sldMasterId id="2147483897" r:id="rId2"/>
  </p:sldMasterIdLst>
  <p:notesMasterIdLst>
    <p:notesMasterId r:id="rId75"/>
  </p:notesMasterIdLst>
  <p:sldIdLst>
    <p:sldId id="327" r:id="rId3"/>
    <p:sldId id="718" r:id="rId4"/>
    <p:sldId id="719" r:id="rId5"/>
    <p:sldId id="506" r:id="rId6"/>
    <p:sldId id="486" r:id="rId7"/>
    <p:sldId id="504" r:id="rId8"/>
    <p:sldId id="490" r:id="rId9"/>
    <p:sldId id="501" r:id="rId10"/>
    <p:sldId id="680" r:id="rId11"/>
    <p:sldId id="681" r:id="rId12"/>
    <p:sldId id="612" r:id="rId13"/>
    <p:sldId id="546" r:id="rId14"/>
    <p:sldId id="550" r:id="rId15"/>
    <p:sldId id="547" r:id="rId16"/>
    <p:sldId id="556" r:id="rId17"/>
    <p:sldId id="548" r:id="rId18"/>
    <p:sldId id="615" r:id="rId19"/>
    <p:sldId id="667" r:id="rId20"/>
    <p:sldId id="669" r:id="rId21"/>
    <p:sldId id="670" r:id="rId22"/>
    <p:sldId id="671" r:id="rId23"/>
    <p:sldId id="682" r:id="rId24"/>
    <p:sldId id="603" r:id="rId25"/>
    <p:sldId id="594" r:id="rId26"/>
    <p:sldId id="567" r:id="rId27"/>
    <p:sldId id="568" r:id="rId28"/>
    <p:sldId id="576" r:id="rId29"/>
    <p:sldId id="574" r:id="rId30"/>
    <p:sldId id="608" r:id="rId31"/>
    <p:sldId id="626" r:id="rId32"/>
    <p:sldId id="570" r:id="rId33"/>
    <p:sldId id="638" r:id="rId34"/>
    <p:sldId id="627" r:id="rId35"/>
    <p:sldId id="630" r:id="rId36"/>
    <p:sldId id="589" r:id="rId37"/>
    <p:sldId id="590" r:id="rId38"/>
    <p:sldId id="600" r:id="rId39"/>
    <p:sldId id="684" r:id="rId40"/>
    <p:sldId id="647" r:id="rId41"/>
    <p:sldId id="664" r:id="rId42"/>
    <p:sldId id="677" r:id="rId43"/>
    <p:sldId id="678" r:id="rId44"/>
    <p:sldId id="679" r:id="rId45"/>
    <p:sldId id="673" r:id="rId46"/>
    <p:sldId id="675" r:id="rId47"/>
    <p:sldId id="520" r:id="rId48"/>
    <p:sldId id="685" r:id="rId49"/>
    <p:sldId id="659" r:id="rId50"/>
    <p:sldId id="686" r:id="rId51"/>
    <p:sldId id="687" r:id="rId52"/>
    <p:sldId id="688" r:id="rId53"/>
    <p:sldId id="689" r:id="rId54"/>
    <p:sldId id="690" r:id="rId55"/>
    <p:sldId id="691" r:id="rId56"/>
    <p:sldId id="692" r:id="rId57"/>
    <p:sldId id="693" r:id="rId58"/>
    <p:sldId id="694" r:id="rId59"/>
    <p:sldId id="695" r:id="rId60"/>
    <p:sldId id="697" r:id="rId61"/>
    <p:sldId id="699" r:id="rId62"/>
    <p:sldId id="700" r:id="rId63"/>
    <p:sldId id="702" r:id="rId64"/>
    <p:sldId id="703" r:id="rId65"/>
    <p:sldId id="704" r:id="rId66"/>
    <p:sldId id="706" r:id="rId67"/>
    <p:sldId id="707" r:id="rId68"/>
    <p:sldId id="708" r:id="rId69"/>
    <p:sldId id="709" r:id="rId70"/>
    <p:sldId id="710" r:id="rId71"/>
    <p:sldId id="716" r:id="rId72"/>
    <p:sldId id="660" r:id="rId73"/>
    <p:sldId id="356" r:id="rId7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87E367"/>
    <a:srgbClr val="FF3300"/>
    <a:srgbClr val="431869"/>
    <a:srgbClr val="C8DC9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4" autoAdjust="0"/>
    <p:restoredTop sz="98910" autoAdjust="0"/>
  </p:normalViewPr>
  <p:slideViewPr>
    <p:cSldViewPr>
      <p:cViewPr varScale="1">
        <p:scale>
          <a:sx n="83" d="100"/>
          <a:sy n="83" d="100"/>
        </p:scale>
        <p:origin x="1464" y="77"/>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90" d="100"/>
          <a:sy n="90" d="100"/>
        </p:scale>
        <p:origin x="1086" y="-22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5A53694-02AC-49B7-BCD0-13E4FEAB2B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panose="020B0604020202020204" pitchFamily="34" charset="0"/>
                <a:cs typeface="+mn-cs"/>
              </a:defRPr>
            </a:lvl1pPr>
          </a:lstStyle>
          <a:p>
            <a:pPr>
              <a:defRPr/>
            </a:pPr>
            <a:endParaRPr lang="en-US"/>
          </a:p>
        </p:txBody>
      </p:sp>
      <p:sp>
        <p:nvSpPr>
          <p:cNvPr id="3" name="Date Placeholder 2">
            <a:extLst>
              <a:ext uri="{FF2B5EF4-FFF2-40B4-BE49-F238E27FC236}">
                <a16:creationId xmlns:a16="http://schemas.microsoft.com/office/drawing/2014/main" id="{2EA12F35-0202-4528-8D5C-B0213DF2A92F}"/>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a:latin typeface="Arial" panose="020B0604020202020204" pitchFamily="34" charset="0"/>
                <a:cs typeface="+mn-cs"/>
              </a:defRPr>
            </a:lvl1pPr>
          </a:lstStyle>
          <a:p>
            <a:pPr>
              <a:defRPr/>
            </a:pPr>
            <a:fld id="{647AD4AC-05BB-4426-9477-AE4375D0257C}" type="datetimeFigureOut">
              <a:rPr lang="en-US"/>
              <a:pPr>
                <a:defRPr/>
              </a:pPr>
              <a:t>9/11/2023</a:t>
            </a:fld>
            <a:endParaRPr lang="en-US" dirty="0"/>
          </a:p>
        </p:txBody>
      </p:sp>
      <p:sp>
        <p:nvSpPr>
          <p:cNvPr id="4" name="Slide Image Placeholder 3">
            <a:extLst>
              <a:ext uri="{FF2B5EF4-FFF2-40B4-BE49-F238E27FC236}">
                <a16:creationId xmlns:a16="http://schemas.microsoft.com/office/drawing/2014/main" id="{DF9232BF-A317-4331-BE1A-DE80AC228A5A}"/>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45A031FE-CFA5-46C6-95FA-172D04BEE3B5}"/>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07EB20E-24F8-4880-BF04-1931F59CE04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panose="020B0604020202020204" pitchFamily="34" charset="0"/>
                <a:cs typeface="+mn-cs"/>
              </a:defRPr>
            </a:lvl1pPr>
          </a:lstStyle>
          <a:p>
            <a:pPr>
              <a:defRPr/>
            </a:pPr>
            <a:endParaRPr lang="en-US"/>
          </a:p>
        </p:txBody>
      </p:sp>
      <p:sp>
        <p:nvSpPr>
          <p:cNvPr id="7" name="Slide Number Placeholder 6">
            <a:extLst>
              <a:ext uri="{FF2B5EF4-FFF2-40B4-BE49-F238E27FC236}">
                <a16:creationId xmlns:a16="http://schemas.microsoft.com/office/drawing/2014/main" id="{02033DB8-8FD5-4D9E-829A-9F0F271B5243}"/>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9106B7D-2C88-4C69-83DE-940449C507C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432A2191-4EE8-4F2D-8D77-2DFCEBF1BF1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1E10C34C-F819-4EAF-A88C-2D50F8E950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en-US" altLang="en-US"/>
          </a:p>
        </p:txBody>
      </p:sp>
      <p:sp>
        <p:nvSpPr>
          <p:cNvPr id="99332" name="Slide Number Placeholder 3">
            <a:extLst>
              <a:ext uri="{FF2B5EF4-FFF2-40B4-BE49-F238E27FC236}">
                <a16:creationId xmlns:a16="http://schemas.microsoft.com/office/drawing/2014/main" id="{56FB9E8E-11AE-4A39-8720-4813D85AA5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F2769E-7594-4DE1-B153-C3D680E8FFCE}" type="slidenum">
              <a:rPr lang="en-US" altLang="en-US">
                <a:latin typeface="Times New Roman" panose="02020603050405020304" pitchFamily="18" charset="0"/>
              </a:rPr>
              <a:pPr algn="l" rtl="0"/>
              <a:t>1</a:t>
            </a:fld>
            <a:endParaRPr lang="en-US"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81CCE36E-4499-4AE3-8C21-54B31D05A8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a:extLst>
              <a:ext uri="{FF2B5EF4-FFF2-40B4-BE49-F238E27FC236}">
                <a16:creationId xmlns:a16="http://schemas.microsoft.com/office/drawing/2014/main" id="{8E45B341-827A-4BA2-AA2F-B6C194BB003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buFontTx/>
              <a:buChar char="•"/>
            </a:pPr>
            <a:r>
              <a:rPr lang="vi-VN" altLang="en-US">
                <a:latin typeface="Times New Roman" panose="02020603050405020304" pitchFamily="18" charset="0"/>
                <a:cs typeface="Times New Roman" panose="02020603050405020304" pitchFamily="18" charset="0"/>
              </a:rPr>
              <a:t>Most fixations probably</a:t>
            </a:r>
            <a:r>
              <a:rPr lang="vi-VN" altLang="en-US">
                <a:solidFill>
                  <a:srgbClr val="FFFF00"/>
                </a:solidFill>
                <a:latin typeface="Times New Roman" panose="02020603050405020304" pitchFamily="18" charset="0"/>
                <a:cs typeface="Times New Roman" panose="02020603050405020304" pitchFamily="18" charset="0"/>
              </a:rPr>
              <a:t>includes components of both types</a:t>
            </a:r>
            <a:r>
              <a:rPr lang="en-US" altLang="en-US">
                <a:solidFill>
                  <a:srgbClr val="FFFF00"/>
                </a:solidFill>
                <a:latin typeface="Times New Roman" panose="02020603050405020304" pitchFamily="18" charset="0"/>
                <a:cs typeface="Times New Roman" panose="02020603050405020304" pitchFamily="18" charset="0"/>
              </a:rPr>
              <a:t>healing</a:t>
            </a:r>
            <a:r>
              <a:rPr lang="vi-VN" altLang="en-US">
                <a:solidFill>
                  <a:srgbClr val="FFFF00"/>
                </a:solidFill>
                <a:latin typeface="Times New Roman" panose="02020603050405020304" pitchFamily="18" charset="0"/>
                <a:cs typeface="Times New Roman" panose="02020603050405020304" pitchFamily="18" charset="0"/>
              </a:rPr>
              <a:t>.</a:t>
            </a:r>
            <a:endParaRPr lang="en-US" altLang="en-US">
              <a:solidFill>
                <a:srgbClr val="FFFF00"/>
              </a:solidFill>
              <a:latin typeface="Times New Roman" panose="02020603050405020304" pitchFamily="18" charset="0"/>
              <a:cs typeface="Times New Roman" panose="02020603050405020304" pitchFamily="18" charset="0"/>
            </a:endParaRPr>
          </a:p>
          <a:p>
            <a:pPr algn="l" rtl="0">
              <a:buFontTx/>
              <a:buChar char="•"/>
            </a:pPr>
            <a:r>
              <a:rPr lang="vi-VN" altLang="en-US">
                <a:latin typeface="Times New Roman" panose="02020603050405020304" pitchFamily="18" charset="0"/>
                <a:cs typeface="Times New Roman" panose="02020603050405020304" pitchFamily="18" charset="0"/>
              </a:rPr>
              <a:t>Even</a:t>
            </a:r>
            <a:r>
              <a:rPr lang="en-US" altLang="en-US">
                <a:latin typeface="Times New Roman" panose="02020603050405020304" pitchFamily="18" charset="0"/>
                <a:cs typeface="Times New Roman" panose="02020603050405020304" pitchFamily="18" charset="0"/>
              </a:rPr>
              <a:t> </a:t>
            </a:r>
            <a:r>
              <a:rPr lang="vi-VN" altLang="en-US">
                <a:latin typeface="Times New Roman" panose="02020603050405020304" pitchFamily="18" charset="0"/>
                <a:cs typeface="Times New Roman" panose="02020603050405020304" pitchFamily="18" charset="0"/>
              </a:rPr>
              <a:t>in excellent situations</a:t>
            </a:r>
            <a:r>
              <a:rPr lang="en-US" altLang="en-US">
                <a:latin typeface="Times New Roman" panose="02020603050405020304" pitchFamily="18" charset="0"/>
                <a:cs typeface="Times New Roman" panose="02020603050405020304" pitchFamily="18" charset="0"/>
              </a:rPr>
              <a:t>UF and absolute stability</a:t>
            </a:r>
            <a:r>
              <a:rPr lang="vi-VN" altLang="en-US">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fragments can see</a:t>
            </a:r>
            <a:r>
              <a:rPr lang="vi-VN" altLang="en-US">
                <a:latin typeface="Times New Roman" panose="02020603050405020304" pitchFamily="18" charset="0"/>
                <a:cs typeface="Times New Roman" panose="02020603050405020304" pitchFamily="18" charset="0"/>
              </a:rPr>
              <a:t>small degree formed</a:t>
            </a:r>
            <a:r>
              <a:rPr lang="en-US" altLang="en-US">
                <a:latin typeface="Times New Roman" panose="02020603050405020304" pitchFamily="18" charset="0"/>
                <a:cs typeface="Times New Roman" panose="02020603050405020304" pitchFamily="18" charset="0"/>
              </a:rPr>
              <a:t>me</a:t>
            </a:r>
            <a:r>
              <a:rPr lang="vi-VN" altLang="en-US">
                <a:latin typeface="Times New Roman" panose="02020603050405020304" pitchFamily="18" charset="0"/>
                <a:cs typeface="Times New Roman" panose="02020603050405020304" pitchFamily="18" charset="0"/>
              </a:rPr>
              <a:t> </a:t>
            </a:r>
            <a:r>
              <a:rPr lang="vi-VN" altLang="en-US">
                <a:solidFill>
                  <a:srgbClr val="FFFF00"/>
                </a:solidFill>
                <a:latin typeface="Times New Roman" panose="02020603050405020304" pitchFamily="18" charset="0"/>
                <a:cs typeface="Times New Roman" panose="02020603050405020304" pitchFamily="18" charset="0"/>
              </a:rPr>
              <a:t>callus</a:t>
            </a:r>
            <a:r>
              <a:rPr lang="en-US" altLang="en-US">
                <a:solidFill>
                  <a:srgbClr val="FFFF00"/>
                </a:solidFill>
                <a:latin typeface="Times New Roman" panose="02020603050405020304" pitchFamily="18" charset="0"/>
                <a:cs typeface="Times New Roman" panose="02020603050405020304" pitchFamily="18" charset="0"/>
              </a:rPr>
              <a:t>(II healing</a:t>
            </a:r>
            <a:r>
              <a:rPr lang="en-US" altLang="en-US">
                <a:latin typeface="Times New Roman" panose="02020603050405020304" pitchFamily="18" charset="0"/>
                <a:cs typeface="Times New Roman" panose="02020603050405020304" pitchFamily="18" charset="0"/>
              </a:rPr>
              <a:t>).</a:t>
            </a:r>
          </a:p>
          <a:p>
            <a:pPr algn="l" rtl="0"/>
            <a:endParaRPr lang="en-US" altLang="en-US"/>
          </a:p>
        </p:txBody>
      </p:sp>
      <p:sp>
        <p:nvSpPr>
          <p:cNvPr id="108548" name="Slide Number Placeholder 3">
            <a:extLst>
              <a:ext uri="{FF2B5EF4-FFF2-40B4-BE49-F238E27FC236}">
                <a16:creationId xmlns:a16="http://schemas.microsoft.com/office/drawing/2014/main" id="{39B356DF-0E41-4D32-94E4-9A4214159E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DD36894-1735-4289-9D04-586C70626A26}" type="slidenum">
              <a:rPr lang="en-US" altLang="en-US"/>
              <a:pPr algn="l" rtl="0"/>
              <a:t>17</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1E4449B3-F0EE-4F02-8F5E-98EACE0BE11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98791B6-1178-43EC-B88D-AB16130BD6E8}" type="slidenum">
              <a:rPr lang="en-US" altLang="en-US">
                <a:latin typeface="Times New Roman" panose="02020603050405020304" pitchFamily="18" charset="0"/>
              </a:rPr>
              <a:pPr algn="l" rtl="0"/>
              <a:t>22</a:t>
            </a:fld>
            <a:endParaRPr lang="en-US" altLang="en-US">
              <a:latin typeface="Times New Roman" panose="02020603050405020304" pitchFamily="18" charset="0"/>
            </a:endParaRPr>
          </a:p>
        </p:txBody>
      </p:sp>
      <p:sp>
        <p:nvSpPr>
          <p:cNvPr id="109571" name="Rectangle 2">
            <a:extLst>
              <a:ext uri="{FF2B5EF4-FFF2-40B4-BE49-F238E27FC236}">
                <a16:creationId xmlns:a16="http://schemas.microsoft.com/office/drawing/2014/main" id="{314041F5-AA89-47DD-878D-D2A61ECDACD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2" name="Rectangle 3">
            <a:extLst>
              <a:ext uri="{FF2B5EF4-FFF2-40B4-BE49-F238E27FC236}">
                <a16:creationId xmlns:a16="http://schemas.microsoft.com/office/drawing/2014/main" id="{BFAD3709-3B23-40F0-96A7-8E10E00BB65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endParaRPr lang="en-US" altLang="en-US">
              <a:latin typeface="Times"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5F8D84CC-5ABC-4A77-B327-05061E9F7A0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C4531A86-B3AF-4586-B69F-31F5F201DAEC}" type="slidenum">
              <a:rPr lang="de-CH" altLang="en-US">
                <a:ea typeface="ＭＳ Ｐゴシック" panose="020B0600070205080204" pitchFamily="34" charset="-128"/>
              </a:rPr>
              <a:pPr algn="l" rtl="0" eaLnBrk="0" hangingPunct="0"/>
              <a:t>24</a:t>
            </a:fld>
            <a:endParaRPr lang="de-CH" altLang="en-US">
              <a:ea typeface="ＭＳ Ｐゴシック" panose="020B0600070205080204" pitchFamily="34" charset="-128"/>
            </a:endParaRPr>
          </a:p>
        </p:txBody>
      </p:sp>
      <p:sp>
        <p:nvSpPr>
          <p:cNvPr id="110595" name="Rectangle 2">
            <a:extLst>
              <a:ext uri="{FF2B5EF4-FFF2-40B4-BE49-F238E27FC236}">
                <a16:creationId xmlns:a16="http://schemas.microsoft.com/office/drawing/2014/main" id="{1318E509-D20C-4461-82CA-DA4D3478034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6" name="Rectangle 3">
            <a:extLst>
              <a:ext uri="{FF2B5EF4-FFF2-40B4-BE49-F238E27FC236}">
                <a16:creationId xmlns:a16="http://schemas.microsoft.com/office/drawing/2014/main" id="{D18B6535-C566-4313-B700-04245240AB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n-GB" altLang="en-US">
                <a:latin typeface="Arial" panose="020B0604020202020204" pitchFamily="34" charset="0"/>
                <a:ea typeface="ＭＳ Ｐゴシック" panose="020B0600070205080204" pitchFamily="34" charset="-128"/>
                <a:cs typeface="Arial" panose="020B0604020202020204" pitchFamily="34" charset="0"/>
              </a:rPr>
              <a:t>The interface between a locking head screw and the plate will not loosen. Interfragmentary compression is not possible using locking head screws, nor is compression of the plate to the bone.</a:t>
            </a:r>
          </a:p>
          <a:p>
            <a:pPr algn="l" rtl="0" eaLnBrk="1" hangingPunct="1"/>
            <a:endParaRPr lang="en-GB"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r>
              <a:rPr lang="en-GB" altLang="en-US">
                <a:latin typeface="Arial" panose="020B0604020202020204" pitchFamily="34" charset="0"/>
                <a:ea typeface="ＭＳ Ｐゴシック" panose="020B0600070205080204" pitchFamily="34" charset="-128"/>
                <a:cs typeface="Arial" panose="020B0604020202020204" pitchFamily="34" charset="0"/>
              </a:rPr>
              <a:t>Shear = lateral deformation produced in a body by an external force, expressed as the ratio of the lateral displacement between two points lying in parallel planes to the vertical distance between the planes.</a:t>
            </a:r>
          </a:p>
          <a:p>
            <a:pPr algn="l" rtl="0" eaLnBrk="1" hangingPunct="1"/>
            <a:endParaRPr lang="en-GB"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Conventional screws create compression between the plate and the screw. The plate is compressed onto the bone and it is this friction that conveys stability to the fracture site.</a:t>
            </a: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Locking head screws put the plate under shear. There is a space between the bone and the plate. No compression of the plate onto the bone is achieved. Screw loosening does not occur at the screw-plate interface.</a:t>
            </a:r>
            <a:endParaRPr lang="de-CH"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92EE768B-B168-4A4D-8A87-6A69025CCE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4445C5A3-ECC7-4F4D-B702-A13CEAB282DA}" type="slidenum">
              <a:rPr lang="de-CH" altLang="en-US">
                <a:ea typeface="ＭＳ Ｐゴシック" panose="020B0600070205080204" pitchFamily="34" charset="-128"/>
              </a:rPr>
              <a:pPr algn="l" rtl="0" eaLnBrk="0" hangingPunct="0"/>
              <a:t>27</a:t>
            </a:fld>
            <a:endParaRPr lang="de-CH" altLang="en-US">
              <a:ea typeface="ＭＳ Ｐゴシック" panose="020B0600070205080204" pitchFamily="34" charset="-128"/>
            </a:endParaRPr>
          </a:p>
        </p:txBody>
      </p:sp>
      <p:sp>
        <p:nvSpPr>
          <p:cNvPr id="111619" name="Rectangle 2">
            <a:extLst>
              <a:ext uri="{FF2B5EF4-FFF2-40B4-BE49-F238E27FC236}">
                <a16:creationId xmlns:a16="http://schemas.microsoft.com/office/drawing/2014/main" id="{60D74DF3-688D-45A1-811F-BACF7A4A04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20" name="Rectangle 3">
            <a:extLst>
              <a:ext uri="{FF2B5EF4-FFF2-40B4-BE49-F238E27FC236}">
                <a16:creationId xmlns:a16="http://schemas.microsoft.com/office/drawing/2014/main" id="{9328A356-2F69-4A7B-9E00-A8A1798EED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endParaRPr lang="es-ES" altLang="en-US">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0F998443-F100-4209-85AF-AC5CCDAE85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2B652F75-A11B-4019-A4AF-F8D7E75CE150}" type="slidenum">
              <a:rPr lang="de-CH" altLang="en-US">
                <a:ea typeface="ＭＳ Ｐゴシック" panose="020B0600070205080204" pitchFamily="34" charset="-128"/>
              </a:rPr>
              <a:pPr algn="l" rtl="0" eaLnBrk="0" hangingPunct="0"/>
              <a:t>28</a:t>
            </a:fld>
            <a:endParaRPr lang="de-CH" altLang="en-US">
              <a:ea typeface="ＭＳ Ｐゴシック" panose="020B0600070205080204" pitchFamily="34" charset="-128"/>
            </a:endParaRPr>
          </a:p>
        </p:txBody>
      </p:sp>
      <p:sp>
        <p:nvSpPr>
          <p:cNvPr id="112643" name="Rectangle 2">
            <a:extLst>
              <a:ext uri="{FF2B5EF4-FFF2-40B4-BE49-F238E27FC236}">
                <a16:creationId xmlns:a16="http://schemas.microsoft.com/office/drawing/2014/main" id="{FB66167E-1629-45FC-BEB3-B56CF3DE0E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4" name="Rectangle 3">
            <a:extLst>
              <a:ext uri="{FF2B5EF4-FFF2-40B4-BE49-F238E27FC236}">
                <a16:creationId xmlns:a16="http://schemas.microsoft.com/office/drawing/2014/main" id="{09B03914-B453-4813-90DD-297E8974A0D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Studies have shown that the blood supply under a fixed dynamic compression plate showed poor periosteal blood supply leading to bone necrosis and absorption with a potential for delayed union and infection.</a:t>
            </a: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The low-contact DCP was developed to reduce the plate-bone contact, leaving the periosteal blood supply less disturbed with less bone necrosis.</a:t>
            </a: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0F38A221-61C8-4280-BB51-BB61A56513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AE705F5D-3486-42E8-B95C-FE7948C157DB}" type="slidenum">
              <a:rPr lang="de-CH" altLang="en-US">
                <a:ea typeface="ＭＳ Ｐゴシック" panose="020B0600070205080204" pitchFamily="34" charset="-128"/>
              </a:rPr>
              <a:pPr algn="l" rtl="0" eaLnBrk="0" hangingPunct="0"/>
              <a:t>31</a:t>
            </a:fld>
            <a:endParaRPr lang="de-CH" altLang="en-US">
              <a:ea typeface="ＭＳ Ｐゴシック" panose="020B0600070205080204" pitchFamily="34" charset="-128"/>
            </a:endParaRPr>
          </a:p>
        </p:txBody>
      </p:sp>
      <p:sp>
        <p:nvSpPr>
          <p:cNvPr id="113667" name="Rectangle 2">
            <a:extLst>
              <a:ext uri="{FF2B5EF4-FFF2-40B4-BE49-F238E27FC236}">
                <a16:creationId xmlns:a16="http://schemas.microsoft.com/office/drawing/2014/main" id="{E7F52B32-AD27-4C16-9870-9826653E52B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8" name="Rectangle 3">
            <a:extLst>
              <a:ext uri="{FF2B5EF4-FFF2-40B4-BE49-F238E27FC236}">
                <a16:creationId xmlns:a16="http://schemas.microsoft.com/office/drawing/2014/main" id="{165510FB-8C71-47E9-A98A-181B7DB853C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n-US" altLang="en-US">
                <a:latin typeface="Arial" panose="020B0604020202020204" pitchFamily="34" charset="0"/>
                <a:ea typeface="ＭＳ Ｐゴシック" panose="020B0600070205080204" pitchFamily="34" charset="-128"/>
                <a:cs typeface="Arial" panose="020B0604020202020204" pitchFamily="34" charset="0"/>
              </a:rPr>
              <a:t>Axial compression can only be achieved using the DCP if the fracture is simple transverse or short oblique. In short oblique fractures the plate must be fixed to the bone so as to create an axilla between the plate and bone into which the second fragment can be drawn.</a:t>
            </a:r>
          </a:p>
          <a:p>
            <a:pPr algn="l" rtl="0" eaLnBrk="1" hangingPunct="1"/>
            <a:endParaRPr lang="en-US" altLang="en-US">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29F9C3C6-BEC9-4AE3-90D1-DFA13E7D9B9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B3F3752-C34C-4E2B-8C89-01340E4778B7}" type="slidenum">
              <a:rPr lang="en-US" altLang="en-US">
                <a:latin typeface="Times New Roman" panose="02020603050405020304" pitchFamily="18" charset="0"/>
              </a:rPr>
              <a:pPr algn="l" rtl="0"/>
              <a:t>32</a:t>
            </a:fld>
            <a:endParaRPr lang="en-US" altLang="en-US">
              <a:latin typeface="Times New Roman" panose="02020603050405020304" pitchFamily="18" charset="0"/>
            </a:endParaRPr>
          </a:p>
        </p:txBody>
      </p:sp>
      <p:sp>
        <p:nvSpPr>
          <p:cNvPr id="114691" name="Rectangle 2">
            <a:extLst>
              <a:ext uri="{FF2B5EF4-FFF2-40B4-BE49-F238E27FC236}">
                <a16:creationId xmlns:a16="http://schemas.microsoft.com/office/drawing/2014/main" id="{510D0E35-4592-4E7F-83DF-F2A6EA92A2E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2" name="Rectangle 3">
            <a:extLst>
              <a:ext uri="{FF2B5EF4-FFF2-40B4-BE49-F238E27FC236}">
                <a16:creationId xmlns:a16="http://schemas.microsoft.com/office/drawing/2014/main" id="{8B0900F9-5970-47E9-AD96-70861D15A7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en-US" altLang="en-US">
                <a:latin typeface="Times" panose="02020603050405020304" pitchFamily="18" charset="0"/>
              </a:rPr>
              <a:t>Alternatively, a Verbrugge clamp over a screw can be similarly used to promote compression.</a:t>
            </a:r>
          </a:p>
          <a:p>
            <a:pPr algn="l" rtl="0"/>
            <a:r>
              <a:rPr lang="en-US" altLang="en-US">
                <a:latin typeface="Times" panose="02020603050405020304" pitchFamily="18" charset="0"/>
                <a:cs typeface="Times New Roman" panose="02020603050405020304" pitchFamily="18" charset="0"/>
              </a:rPr>
              <a:t>Figure from: Schatzker J, Tile M: ​​The Rationale of Operative Fracture Care. Springer-Verlag, New York, p. 9, 1987</a:t>
            </a:r>
          </a:p>
          <a:p>
            <a:pPr algn="l" rtl="0"/>
            <a:endParaRPr lang="en-US" altLang="en-US">
              <a:latin typeface="Times"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a:extLst>
              <a:ext uri="{FF2B5EF4-FFF2-40B4-BE49-F238E27FC236}">
                <a16:creationId xmlns:a16="http://schemas.microsoft.com/office/drawing/2014/main" id="{FD19302E-104D-459B-BDF3-BB8FC3BD54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1754B9-A0E8-417B-B7B0-B8C26A626000}" type="slidenum">
              <a:rPr lang="en-US" altLang="en-US">
                <a:ea typeface="ＭＳ Ｐゴシック" panose="020B0600070205080204" pitchFamily="34" charset="-128"/>
              </a:rPr>
              <a:pPr algn="l" rtl="0"/>
              <a:t>35</a:t>
            </a:fld>
            <a:endParaRPr lang="en-US" altLang="en-US">
              <a:ea typeface="ＭＳ Ｐゴシック" panose="020B0600070205080204" pitchFamily="34" charset="-128"/>
            </a:endParaRPr>
          </a:p>
        </p:txBody>
      </p:sp>
      <p:sp>
        <p:nvSpPr>
          <p:cNvPr id="115715" name="Rectangle 2">
            <a:extLst>
              <a:ext uri="{FF2B5EF4-FFF2-40B4-BE49-F238E27FC236}">
                <a16:creationId xmlns:a16="http://schemas.microsoft.com/office/drawing/2014/main" id="{8BC2DC2E-410B-4E9E-A60C-736A49B8FDE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6" name="Rectangle 3">
            <a:extLst>
              <a:ext uri="{FF2B5EF4-FFF2-40B4-BE49-F238E27FC236}">
                <a16:creationId xmlns:a16="http://schemas.microsoft.com/office/drawing/2014/main" id="{415B17EA-FD8A-44AB-A494-1FB0A3B93EFF}"/>
              </a:ext>
            </a:extLst>
          </p:cNvPr>
          <p:cNvSpPr>
            <a:spLocks noGrp="1" noChangeArrowheads="1"/>
          </p:cNvSpPr>
          <p:nvPr>
            <p:ph type="body" idx="1"/>
          </p:nvPr>
        </p:nvSpPr>
        <p:spPr bwMode="auto">
          <a:xfrm>
            <a:off x="898525" y="4686300"/>
            <a:ext cx="4938713" cy="4440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n-US" altLang="en-US">
                <a:latin typeface="Arial" panose="020B0604020202020204" pitchFamily="34" charset="0"/>
                <a:ea typeface="ＭＳ Ｐゴシック" panose="020B0600070205080204" pitchFamily="34" charset="-128"/>
              </a:rPr>
              <a:t>Relative stability heals with callus.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31F36CF1-9FC4-4EA4-BF1D-C2D8EEC1A9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99CEFE5-5CEF-422C-9D66-F0F5CE15A47A}" type="slidenum">
              <a:rPr lang="en-US" altLang="en-US">
                <a:ea typeface="ＭＳ Ｐゴシック" panose="020B0600070205080204" pitchFamily="34" charset="-128"/>
              </a:rPr>
              <a:pPr algn="l" rtl="0"/>
              <a:t>36</a:t>
            </a:fld>
            <a:endParaRPr lang="en-US" altLang="en-US">
              <a:ea typeface="ＭＳ Ｐゴシック" panose="020B0600070205080204" pitchFamily="34" charset="-128"/>
            </a:endParaRPr>
          </a:p>
        </p:txBody>
      </p:sp>
      <p:sp>
        <p:nvSpPr>
          <p:cNvPr id="116739" name="Rectangle 2">
            <a:extLst>
              <a:ext uri="{FF2B5EF4-FFF2-40B4-BE49-F238E27FC236}">
                <a16:creationId xmlns:a16="http://schemas.microsoft.com/office/drawing/2014/main" id="{143F8162-3794-4A83-9652-C0D750E2B67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a:extLst>
              <a:ext uri="{FF2B5EF4-FFF2-40B4-BE49-F238E27FC236}">
                <a16:creationId xmlns:a16="http://schemas.microsoft.com/office/drawing/2014/main" id="{4664C535-767E-4918-A8A0-78AA7A1AFD78}"/>
              </a:ext>
            </a:extLst>
          </p:cNvPr>
          <p:cNvSpPr>
            <a:spLocks noGrp="1" noChangeArrowheads="1"/>
          </p:cNvSpPr>
          <p:nvPr>
            <p:ph type="body" idx="1"/>
          </p:nvPr>
        </p:nvSpPr>
        <p:spPr bwMode="auto">
          <a:xfrm>
            <a:off x="898525" y="4686300"/>
            <a:ext cx="4938713" cy="4440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F89F4C18-EF2E-4CEF-85F2-FEBD752D634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D555CBE8-3B3D-4036-B555-A5106CF8FD09}" type="slidenum">
              <a:rPr lang="de-CH" altLang="en-US">
                <a:ea typeface="ＭＳ Ｐゴシック" panose="020B0600070205080204" pitchFamily="34" charset="-128"/>
              </a:rPr>
              <a:pPr algn="l" rtl="0" eaLnBrk="0" hangingPunct="0"/>
              <a:t>37</a:t>
            </a:fld>
            <a:endParaRPr lang="de-CH" altLang="en-US">
              <a:ea typeface="ＭＳ Ｐゴシック" panose="020B0600070205080204" pitchFamily="34" charset="-128"/>
            </a:endParaRPr>
          </a:p>
        </p:txBody>
      </p:sp>
      <p:sp>
        <p:nvSpPr>
          <p:cNvPr id="117763" name="Rectangle 2">
            <a:extLst>
              <a:ext uri="{FF2B5EF4-FFF2-40B4-BE49-F238E27FC236}">
                <a16:creationId xmlns:a16="http://schemas.microsoft.com/office/drawing/2014/main" id="{D922DC1D-047C-4BA2-AA39-2F9FC05E6C8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a:extLst>
              <a:ext uri="{FF2B5EF4-FFF2-40B4-BE49-F238E27FC236}">
                <a16:creationId xmlns:a16="http://schemas.microsoft.com/office/drawing/2014/main" id="{93FB4999-432D-4740-AEE9-96A873FE0B0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endParaRPr lang="es-ES" altLang="en-US">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00BF8638-D538-44E0-997C-F52F429539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FE05650-D24F-4CF0-893C-4E392FC05FD4}"/>
              </a:ext>
            </a:extLst>
          </p:cNvPr>
          <p:cNvSpPr>
            <a:spLocks noGrp="1"/>
          </p:cNvSpPr>
          <p:nvPr>
            <p:ph type="body" idx="1"/>
          </p:nvPr>
        </p:nvSpPr>
        <p:spPr/>
        <p:txBody>
          <a:bodyPr/>
          <a:lstStyle/>
          <a:p>
            <a:pPr marL="457200" indent="-457200" algn="l" rtl="0">
              <a:defRPr/>
            </a:pPr>
            <a:r>
              <a:rPr lang="sr-Latn-RS" dirty="0">
                <a:latin typeface="Times New Roman" pitchFamily="18" charset="0"/>
                <a:cs typeface="Times New Roman" pitchFamily="18" charset="0"/>
              </a:rPr>
              <a:t>S</a:t>
            </a:r>
            <a:r>
              <a:rPr lang="vi-VN" dirty="0">
                <a:latin typeface="Times New Roman" pitchFamily="18" charset="0"/>
                <a:cs typeface="Times New Roman" pitchFamily="18" charset="0"/>
              </a:rPr>
              <a:t>peak of osteosynthesis</a:t>
            </a:r>
            <a:r>
              <a:rPr lang="sr-Latn-RS" dirty="0">
                <a:latin typeface="Times New Roman" pitchFamily="18" charset="0"/>
                <a:cs typeface="Times New Roman" pitchFamily="18" charset="0"/>
              </a:rPr>
              <a:t>not yes</a:t>
            </a:r>
            <a:r>
              <a:rPr lang="vi-VN" dirty="0">
                <a:latin typeface="Times New Roman" pitchFamily="18" charset="0"/>
                <a:cs typeface="Times New Roman" pitchFamily="18" charset="0"/>
              </a:rPr>
              <a:t>permanently replace</a:t>
            </a:r>
            <a:r>
              <a:rPr lang="sr-Latn-RS" dirty="0">
                <a:latin typeface="Times New Roman" pitchFamily="18" charset="0"/>
                <a:cs typeface="Times New Roman" pitchFamily="18" charset="0"/>
              </a:rPr>
              <a:t>function</a:t>
            </a:r>
            <a:r>
              <a:rPr lang="vi-VN" dirty="0">
                <a:latin typeface="Times New Roman" pitchFamily="18" charset="0"/>
                <a:cs typeface="Times New Roman" pitchFamily="18" charset="0"/>
              </a:rPr>
              <a:t> </a:t>
            </a:r>
            <a:r>
              <a:rPr lang="sr-Latn-RS" dirty="0">
                <a:latin typeface="Times New Roman" pitchFamily="18" charset="0"/>
                <a:cs typeface="Times New Roman" pitchFamily="18" charset="0"/>
              </a:rPr>
              <a:t>broken</a:t>
            </a:r>
            <a:r>
              <a:rPr lang="vi-VN" dirty="0">
                <a:latin typeface="Times New Roman" pitchFamily="18" charset="0"/>
                <a:cs typeface="Times New Roman" pitchFamily="18" charset="0"/>
              </a:rPr>
              <a:t>bone</a:t>
            </a:r>
            <a:r>
              <a:rPr lang="sr-Latn-RS" dirty="0">
                <a:latin typeface="Times New Roman" pitchFamily="18" charset="0"/>
                <a:cs typeface="Times New Roman" pitchFamily="18" charset="0"/>
              </a:rPr>
              <a:t>and</a:t>
            </a:r>
            <a:r>
              <a:rPr lang="vi-VN"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457200" indent="-457200" algn="l" rtl="0">
              <a:defRPr/>
            </a:pPr>
            <a:r>
              <a:rPr lang="sr-Latn-RS" dirty="0">
                <a:latin typeface="Times New Roman" pitchFamily="18" charset="0"/>
                <a:cs typeface="Times New Roman" pitchFamily="18" charset="0"/>
              </a:rPr>
              <a:t>Osteosynthesis should</a:t>
            </a:r>
            <a:r>
              <a:rPr lang="vi-VN" dirty="0">
                <a:latin typeface="Times New Roman" pitchFamily="18" charset="0"/>
                <a:cs typeface="Times New Roman" pitchFamily="18" charset="0"/>
              </a:rPr>
              <a:t>to provide a temporary</a:t>
            </a:r>
            <a:r>
              <a:rPr lang="sr-Latn-RS" dirty="0">
                <a:latin typeface="Times New Roman" pitchFamily="18" charset="0"/>
                <a:cs typeface="Times New Roman" pitchFamily="18" charset="0"/>
              </a:rPr>
              <a:t>in</a:t>
            </a:r>
            <a:r>
              <a:rPr lang="vi-VN" dirty="0">
                <a:latin typeface="Times New Roman" pitchFamily="18" charset="0"/>
                <a:cs typeface="Times New Roman" pitchFamily="18" charset="0"/>
              </a:rPr>
              <a:t>support</a:t>
            </a:r>
            <a:r>
              <a:rPr lang="sr-Latn-RS" dirty="0">
                <a:latin typeface="Times New Roman" pitchFamily="18" charset="0"/>
                <a:cs typeface="Times New Roman" pitchFamily="18" charset="0"/>
              </a:rPr>
              <a:t>in a broken bone in the biomechanical sense and its healing in response</a:t>
            </a:r>
            <a:r>
              <a:rPr lang="vi-VN" dirty="0">
                <a:latin typeface="Times New Roman" pitchFamily="18" charset="0"/>
                <a:cs typeface="Times New Roman" pitchFamily="18" charset="0"/>
              </a:rPr>
              <a:t>ravishing</a:t>
            </a:r>
            <a:r>
              <a:rPr lang="sr-Latn-RS" dirty="0">
                <a:latin typeface="Times New Roman" pitchFamily="18" charset="0"/>
                <a:cs typeface="Times New Roman" pitchFamily="18" charset="0"/>
              </a:rPr>
              <a:t> </a:t>
            </a:r>
            <a:r>
              <a:rPr lang="vi-VN" dirty="0">
                <a:latin typeface="Times New Roman" pitchFamily="18" charset="0"/>
                <a:cs typeface="Times New Roman" pitchFamily="18" charset="0"/>
              </a:rPr>
              <a:t>anatomical position.</a:t>
            </a:r>
            <a:endParaRPr lang="sr-Latn-RS" dirty="0">
              <a:latin typeface="Times New Roman" pitchFamily="18" charset="0"/>
              <a:cs typeface="Times New Roman" pitchFamily="18" charset="0"/>
            </a:endParaRPr>
          </a:p>
          <a:p>
            <a:pPr marL="457200" indent="-457200" algn="l" rtl="0">
              <a:buFont typeface="+mj-lt"/>
              <a:buAutoNum type="arabicPeriod"/>
              <a:defRPr/>
            </a:pPr>
            <a:endParaRPr lang="sr-Latn-RS" dirty="0">
              <a:latin typeface="Times New Roman" pitchFamily="18" charset="0"/>
              <a:cs typeface="Times New Roman" pitchFamily="18" charset="0"/>
            </a:endParaRPr>
          </a:p>
          <a:p>
            <a:pPr marL="514350" indent="-514350" algn="l" rtl="0">
              <a:buFont typeface="+mj-lt"/>
              <a:buAutoNum type="arabicPeriod"/>
              <a:defRPr/>
            </a:pPr>
            <a:r>
              <a:rPr lang="sr-Latn-RS" dirty="0">
                <a:latin typeface="Times New Roman" pitchFamily="18" charset="0"/>
                <a:cs typeface="Times New Roman" pitchFamily="18" charset="0"/>
              </a:rPr>
              <a:t>Establishment</a:t>
            </a:r>
            <a:r>
              <a:rPr lang="vi-VN" dirty="0">
                <a:latin typeface="Times New Roman" pitchFamily="18" charset="0"/>
                <a:cs typeface="Times New Roman" pitchFamily="18" charset="0"/>
              </a:rPr>
              <a:t>anatomical shape of the joint</a:t>
            </a:r>
            <a:endParaRPr lang="sr-Latn-RS" dirty="0">
              <a:latin typeface="Times New Roman" pitchFamily="18" charset="0"/>
              <a:cs typeface="Times New Roman" pitchFamily="18" charset="0"/>
            </a:endParaRPr>
          </a:p>
          <a:p>
            <a:pPr marL="457200" indent="-457200" algn="l" rtl="0">
              <a:buFont typeface="+mj-lt"/>
              <a:buAutoNum type="arabicPeriod"/>
              <a:defRPr/>
            </a:pPr>
            <a:r>
              <a:rPr lang="sr-Latn-RS" dirty="0">
                <a:latin typeface="Times New Roman" pitchFamily="18" charset="0"/>
                <a:cs typeface="Times New Roman" pitchFamily="18" charset="0"/>
              </a:rPr>
              <a:t>Establishment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axles</a:t>
            </a:r>
            <a:r>
              <a:rPr lang="sr-Latn-RS" dirty="0">
                <a:latin typeface="Times New Roman" pitchFamily="18" charset="0"/>
                <a:cs typeface="Times New Roman" pitchFamily="18" charset="0"/>
              </a:rPr>
              <a:t>/ length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bones</a:t>
            </a:r>
            <a:endParaRPr lang="sr-Latn-RS" dirty="0">
              <a:latin typeface="Times New Roman" pitchFamily="18" charset="0"/>
              <a:cs typeface="Times New Roman" pitchFamily="18" charset="0"/>
            </a:endParaRPr>
          </a:p>
          <a:p>
            <a:pPr marL="457200" indent="-457200" algn="l" rtl="0">
              <a:buFont typeface="+mj-lt"/>
              <a:buAutoNum type="arabicPeriod"/>
              <a:defRPr/>
            </a:pPr>
            <a:r>
              <a:rPr lang="sr-Latn-RS" dirty="0">
                <a:latin typeface="Times New Roman" pitchFamily="18" charset="0"/>
                <a:cs typeface="Times New Roman" pitchFamily="18" charset="0"/>
              </a:rPr>
              <a:t>Establishment</a:t>
            </a:r>
            <a:r>
              <a:rPr lang="vi-VN" dirty="0">
                <a:latin typeface="Times New Roman" pitchFamily="18" charset="0"/>
                <a:cs typeface="Times New Roman" pitchFamily="18" charset="0"/>
              </a:rPr>
              <a:t>normal</a:t>
            </a:r>
            <a:r>
              <a:rPr lang="sr-Latn-RS" dirty="0">
                <a:latin typeface="Times New Roman" pitchFamily="18" charset="0"/>
                <a:cs typeface="Times New Roman" pitchFamily="18" charset="0"/>
              </a:rPr>
              <a:t>e</a:t>
            </a:r>
            <a:r>
              <a:rPr lang="vi-VN" dirty="0">
                <a:latin typeface="Times New Roman" pitchFamily="18" charset="0"/>
                <a:cs typeface="Times New Roman" pitchFamily="18" charset="0"/>
              </a:rPr>
              <a:t>distribution</a:t>
            </a:r>
            <a:r>
              <a:rPr lang="sr-Latn-RS" dirty="0">
                <a:latin typeface="Times New Roman" pitchFamily="18" charset="0"/>
                <a:cs typeface="Times New Roman" pitchFamily="18" charset="0"/>
              </a:rPr>
              <a:t>e</a:t>
            </a:r>
            <a:r>
              <a:rPr lang="vi-VN" dirty="0">
                <a:latin typeface="Times New Roman" pitchFamily="18" charset="0"/>
                <a:cs typeface="Times New Roman" pitchFamily="18" charset="0"/>
              </a:rPr>
              <a:t> </a:t>
            </a:r>
            <a:r>
              <a:rPr lang="sr-Latn-RS" dirty="0">
                <a:latin typeface="Times New Roman" pitchFamily="18" charset="0"/>
                <a:cs typeface="Times New Roman" pitchFamily="18" charset="0"/>
              </a:rPr>
              <a:t>workload</a:t>
            </a:r>
          </a:p>
          <a:p>
            <a:pPr marL="457200" indent="-457200" algn="l" rtl="0">
              <a:buFont typeface="+mj-lt"/>
              <a:buAutoNum type="arabicPeriod"/>
              <a:defRPr/>
            </a:pPr>
            <a:r>
              <a:rPr lang="sr-Latn-RS" dirty="0">
                <a:latin typeface="Times New Roman" pitchFamily="18" charset="0"/>
                <a:cs typeface="Times New Roman" pitchFamily="18" charset="0"/>
              </a:rPr>
              <a:t>R</a:t>
            </a:r>
            <a:r>
              <a:rPr lang="vi-VN" dirty="0">
                <a:latin typeface="Times New Roman" pitchFamily="18" charset="0"/>
                <a:cs typeface="Times New Roman" pitchFamily="18" charset="0"/>
              </a:rPr>
              <a:t>an</a:t>
            </a:r>
            <a:r>
              <a:rPr lang="sr-Latn-RS" dirty="0">
                <a:latin typeface="Times New Roman" pitchFamily="18" charset="0"/>
                <a:cs typeface="Times New Roman" pitchFamily="18" charset="0"/>
              </a:rPr>
              <a:t>a</a:t>
            </a:r>
            <a:r>
              <a:rPr lang="vi-VN" dirty="0">
                <a:latin typeface="Times New Roman" pitchFamily="18" charset="0"/>
                <a:cs typeface="Times New Roman" pitchFamily="18" charset="0"/>
              </a:rPr>
              <a:t> </a:t>
            </a:r>
            <a:r>
              <a:rPr lang="sr-Latn-RS" dirty="0">
                <a:latin typeface="Times New Roman" pitchFamily="18" charset="0"/>
                <a:cs typeface="Times New Roman" pitchFamily="18" charset="0"/>
              </a:rPr>
              <a:t>activation</a:t>
            </a:r>
            <a:r>
              <a:rPr lang="vi-VN" dirty="0">
                <a:latin typeface="Times New Roman" pitchFamily="18" charset="0"/>
                <a:cs typeface="Times New Roman" pitchFamily="18" charset="0"/>
              </a:rPr>
              <a:t>and</a:t>
            </a:r>
            <a:r>
              <a:rPr lang="sr-Latn-RS" dirty="0">
                <a:latin typeface="Times New Roman" pitchFamily="18" charset="0"/>
                <a:cs typeface="Times New Roman" pitchFamily="18" charset="0"/>
              </a:rPr>
              <a:t>prevention of post-traumatic OA</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algn="l" rtl="0">
              <a:defRPr/>
            </a:pPr>
            <a:endParaRPr lang="en-US" dirty="0"/>
          </a:p>
        </p:txBody>
      </p:sp>
      <p:sp>
        <p:nvSpPr>
          <p:cNvPr id="100356" name="Slide Number Placeholder 3">
            <a:extLst>
              <a:ext uri="{FF2B5EF4-FFF2-40B4-BE49-F238E27FC236}">
                <a16:creationId xmlns:a16="http://schemas.microsoft.com/office/drawing/2014/main" id="{73FBE697-ACE1-411E-ADC4-791239F383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318159-08A0-4448-A1A9-B41422859B50}" type="slidenum">
              <a:rPr lang="en-US" altLang="en-US"/>
              <a:pPr algn="l" rtl="0"/>
              <a:t>5</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B0FA9EBA-6BF1-43DF-9595-C978D22A36A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32F245-4A31-4A82-A568-CCF1DB309F17}" type="slidenum">
              <a:rPr lang="en-US" altLang="en-US"/>
              <a:pPr algn="l" rtl="0"/>
              <a:t>38</a:t>
            </a:fld>
            <a:endParaRPr lang="en-US" altLang="en-US"/>
          </a:p>
        </p:txBody>
      </p:sp>
      <p:sp>
        <p:nvSpPr>
          <p:cNvPr id="118787" name="Rectangle 2">
            <a:extLst>
              <a:ext uri="{FF2B5EF4-FFF2-40B4-BE49-F238E27FC236}">
                <a16:creationId xmlns:a16="http://schemas.microsoft.com/office/drawing/2014/main" id="{31775FD8-BBF7-4A87-B136-1FA7A5A2F1A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8" name="Rectangle 3">
            <a:extLst>
              <a:ext uri="{FF2B5EF4-FFF2-40B4-BE49-F238E27FC236}">
                <a16:creationId xmlns:a16="http://schemas.microsoft.com/office/drawing/2014/main" id="{6B835E7D-CE0B-4A66-BEB2-BDFEED9D4D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endParaRPr lang="sr-Latn-C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02600A16-00AB-44BD-A4A0-58F7F1B56D4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F41BB0C8-F8DB-4A11-B25F-4757865FA20B}" type="slidenum">
              <a:rPr lang="sr-Latn-CS" altLang="en-US"/>
              <a:pPr algn="l" rtl="0"/>
              <a:t>41</a:t>
            </a:fld>
            <a:endParaRPr lang="sr-Latn-CS" altLang="en-US"/>
          </a:p>
        </p:txBody>
      </p:sp>
      <p:sp>
        <p:nvSpPr>
          <p:cNvPr id="119811" name="Rectangle 2">
            <a:extLst>
              <a:ext uri="{FF2B5EF4-FFF2-40B4-BE49-F238E27FC236}">
                <a16:creationId xmlns:a16="http://schemas.microsoft.com/office/drawing/2014/main" id="{8A122FBD-49AD-4DAD-825A-900425C954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2" name="Rectangle 3">
            <a:extLst>
              <a:ext uri="{FF2B5EF4-FFF2-40B4-BE49-F238E27FC236}">
                <a16:creationId xmlns:a16="http://schemas.microsoft.com/office/drawing/2014/main" id="{BBE46582-0181-4A64-BB45-01A07CEC3CE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sr-Latn-CS" altLang="en-US"/>
              <a:t>Nowadays, in addition to wedges made of surgical steel, titanium wedges are increasingly used, as well as new cephalomedullary wedges such as PFN, PFNA and Gamma wedge.</a:t>
            </a:r>
          </a:p>
          <a:p>
            <a:pPr algn="l" rtl="0"/>
            <a:r>
              <a:rPr lang="sr-Latn-CS" altLang="en-US"/>
              <a:t>Studs with a notch were replaced by studs without a notch, which increased the torsional rigidity of the stud.</a:t>
            </a:r>
          </a:p>
          <a:p>
            <a:pPr algn="l" rtl="0"/>
            <a:r>
              <a:rPr lang="sr-Latn-CS" altLang="en-US"/>
              <a:t>By expanding the indication areas to the proximal and distal segments of the long bones, expert wedges were designed</a:t>
            </a:r>
            <a:endParaRPr lang="en-US" altLang="en-US"/>
          </a:p>
          <a:p>
            <a:pPr algn="l" rtl="0"/>
            <a:r>
              <a:rPr lang="en-US" altLang="en-US"/>
              <a:t>Di</a:t>
            </a:r>
            <a:r>
              <a:rPr lang="sr-Latn-CS" altLang="en-US"/>
              <a:t>the locking screws with a stable angle of fixation are zinc plated</a:t>
            </a:r>
            <a:endParaRPr lang="en-AU"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F20546CD-9C83-4F1D-8672-4A00218928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5DC01CD7-D2C1-400F-83A0-D14189BDCD43}" type="slidenum">
              <a:rPr lang="sr-Latn-CS" altLang="en-US"/>
              <a:pPr algn="l" rtl="0"/>
              <a:t>43</a:t>
            </a:fld>
            <a:endParaRPr lang="sr-Latn-CS" altLang="en-US"/>
          </a:p>
        </p:txBody>
      </p:sp>
      <p:sp>
        <p:nvSpPr>
          <p:cNvPr id="120835" name="Slide Image Placeholder 1">
            <a:extLst>
              <a:ext uri="{FF2B5EF4-FFF2-40B4-BE49-F238E27FC236}">
                <a16:creationId xmlns:a16="http://schemas.microsoft.com/office/drawing/2014/main" id="{92AE0D27-2C74-46D2-B8C5-5D38683C6DC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6" name="Notes Placeholder 2">
            <a:extLst>
              <a:ext uri="{FF2B5EF4-FFF2-40B4-BE49-F238E27FC236}">
                <a16:creationId xmlns:a16="http://schemas.microsoft.com/office/drawing/2014/main" id="{7AA53B19-7CAB-4EA8-AEC5-B8B82FF766A5}"/>
              </a:ext>
            </a:extLst>
          </p:cNvPr>
          <p:cNvSpPr>
            <a:spLocks noGrp="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sr-Latn-CS" altLang="en-US"/>
              <a:t>Intramedullary</a:t>
            </a:r>
            <a:r>
              <a:rPr lang="en-US" altLang="en-US"/>
              <a:t>about wedging</a:t>
            </a:r>
            <a:r>
              <a:rPr lang="sr-Latn-CS" altLang="en-US"/>
              <a:t>is biologically friendly</a:t>
            </a:r>
            <a:r>
              <a:rPr lang="en-US" altLang="en-US"/>
              <a:t>about</a:t>
            </a:r>
          </a:p>
          <a:p>
            <a:pPr algn="l" rtl="0"/>
            <a:r>
              <a:rPr lang="sr-Latn-CS" altLang="en-US"/>
              <a:t>Minimally invasive</a:t>
            </a:r>
            <a:br>
              <a:rPr lang="sr-Latn-CS" altLang="en-US"/>
            </a:br>
            <a:r>
              <a:rPr lang="sr-Latn-CS" altLang="en-US"/>
              <a:t>No direct exposure to breakage</a:t>
            </a:r>
            <a:br>
              <a:rPr lang="sr-Latn-CS" altLang="en-US"/>
            </a:br>
            <a:r>
              <a:rPr lang="en-US" altLang="en-US"/>
              <a:t>Device</a:t>
            </a:r>
            <a:r>
              <a:rPr lang="sr-Latn-CS" altLang="en-US"/>
              <a:t> </a:t>
            </a:r>
            <a:r>
              <a:rPr lang="en-US" altLang="en-US"/>
              <a:t>For</a:t>
            </a:r>
            <a:r>
              <a:rPr lang="sr-Latn-CS" altLang="en-US"/>
              <a:t>sharing</a:t>
            </a:r>
            <a:r>
              <a:rPr lang="en-US" altLang="en-US"/>
              <a:t>workload</a:t>
            </a:r>
          </a:p>
          <a:p>
            <a:pPr algn="l" rtl="0"/>
            <a:r>
              <a:rPr lang="sr-Latn-CS" altLang="en-US"/>
              <a:t>Indirect</a:t>
            </a:r>
            <a:r>
              <a:rPr lang="en-US" altLang="en-US"/>
              <a:t>and repositioning</a:t>
            </a:r>
            <a:br>
              <a:rPr lang="sr-Latn-CS" altLang="en-US"/>
            </a:br>
            <a:r>
              <a:rPr lang="sr-Latn-CS" altLang="en-US"/>
              <a:t>Soft tissue for protection</a:t>
            </a:r>
            <a:br>
              <a:rPr lang="sr-Latn-CS" altLang="en-US"/>
            </a:br>
            <a:r>
              <a:rPr lang="sr-Latn-CS" altLang="en-US"/>
              <a:t>Preservation of blood supply</a:t>
            </a:r>
            <a:br>
              <a:rPr lang="sr-Latn-CS" altLang="en-US"/>
            </a:br>
            <a:r>
              <a:rPr lang="en-US" altLang="en-US"/>
              <a:t>Costana</a:t>
            </a:r>
            <a:r>
              <a:rPr lang="sr-Latn-CS" altLang="en-US"/>
              <a:t>consolidation of callus formation</a:t>
            </a:r>
            <a:endParaRPr lang="en-AU" altLang="en-US"/>
          </a:p>
          <a:p>
            <a:pPr algn="l" rtl="0"/>
            <a:br>
              <a:rPr lang="en-AU" altLang="en-US"/>
            </a:br>
            <a:endParaRPr lang="en-US" altLang="en-US"/>
          </a:p>
        </p:txBody>
      </p:sp>
      <p:sp>
        <p:nvSpPr>
          <p:cNvPr id="120837" name="Slide Number Placeholder 3">
            <a:extLst>
              <a:ext uri="{FF2B5EF4-FFF2-40B4-BE49-F238E27FC236}">
                <a16:creationId xmlns:a16="http://schemas.microsoft.com/office/drawing/2014/main" id="{78AB49C6-F6B3-4AAD-BB64-8CF6C83049C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5E6154DA-52A1-46CC-9381-089BE4E29949}" type="slidenum">
              <a:rPr lang="en-US" altLang="en-US" sz="1200">
                <a:cs typeface="Times New Roman" panose="02020603050405020304" pitchFamily="18" charset="0"/>
              </a:rPr>
              <a:pPr algn="l" rtl="0"/>
              <a:t>43</a:t>
            </a:fld>
            <a:endParaRPr lang="en-US" altLang="en-US" sz="1200">
              <a:cs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9C9991C1-788C-4AEE-B993-0718A1F69E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BF51B244-E182-4A22-B8AE-1DA357762361}" type="slidenum">
              <a:rPr lang="en-US" altLang="en-US"/>
              <a:pPr algn="l" rtl="0"/>
              <a:t>47</a:t>
            </a:fld>
            <a:endParaRPr lang="en-US" altLang="en-US"/>
          </a:p>
        </p:txBody>
      </p:sp>
      <p:sp>
        <p:nvSpPr>
          <p:cNvPr id="121859" name="Rectangle 2">
            <a:extLst>
              <a:ext uri="{FF2B5EF4-FFF2-40B4-BE49-F238E27FC236}">
                <a16:creationId xmlns:a16="http://schemas.microsoft.com/office/drawing/2014/main" id="{3C0E31E6-AE23-424E-A349-A389267D50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60" name="Rectangle 3">
            <a:extLst>
              <a:ext uri="{FF2B5EF4-FFF2-40B4-BE49-F238E27FC236}">
                <a16:creationId xmlns:a16="http://schemas.microsoft.com/office/drawing/2014/main" id="{242BF0D0-6255-4B39-861D-49309933F06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endParaRPr lang="sr-Latn-C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A9BD0F97-A5AA-46DF-8CE8-0BBA5910EA2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8EBE9084-A594-403B-BBDE-0C6C35B65907}" type="slidenum">
              <a:rPr lang="en-US" altLang="en-US">
                <a:latin typeface="Times New Roman" panose="02020603050405020304" pitchFamily="18" charset="0"/>
              </a:rPr>
              <a:pPr algn="l" rtl="0"/>
              <a:t>48</a:t>
            </a:fld>
            <a:endParaRPr lang="en-US" altLang="en-US">
              <a:latin typeface="Times New Roman" panose="02020603050405020304" pitchFamily="18" charset="0"/>
            </a:endParaRPr>
          </a:p>
        </p:txBody>
      </p:sp>
      <p:sp>
        <p:nvSpPr>
          <p:cNvPr id="122883" name="Rectangle 2">
            <a:extLst>
              <a:ext uri="{FF2B5EF4-FFF2-40B4-BE49-F238E27FC236}">
                <a16:creationId xmlns:a16="http://schemas.microsoft.com/office/drawing/2014/main" id="{A741DDB5-DBC6-46EB-87CB-2C6CAE71672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4" name="Rectangle 3">
            <a:extLst>
              <a:ext uri="{FF2B5EF4-FFF2-40B4-BE49-F238E27FC236}">
                <a16:creationId xmlns:a16="http://schemas.microsoft.com/office/drawing/2014/main" id="{E9C91958-3AF1-4D94-B4FF-D8187FE5E2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en-US" altLang="en-US">
                <a:latin typeface="Times" panose="02020603050405020304" pitchFamily="18" charset="0"/>
                <a:cs typeface="Times New Roman" panose="02020603050405020304" pitchFamily="18" charset="0"/>
              </a:rPr>
              <a:t>Figure from: Schatzker J, Tile M: ​​The Rationale of Operative Fracture Care. Springer-Verlag, New York, p. 320, 1987.</a:t>
            </a:r>
          </a:p>
          <a:p>
            <a:pPr algn="l" rtl="0"/>
            <a:endParaRPr lang="en-US" altLang="en-US">
              <a:latin typeface="Times"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BE59BBBB-4B27-4FC8-B01C-40F42A0033F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B791C271-7B64-47FE-8010-16C55FCB6674}" type="slidenum">
              <a:rPr lang="en-US" altLang="en-US"/>
              <a:pPr algn="l" rtl="0"/>
              <a:t>69</a:t>
            </a:fld>
            <a:endParaRPr lang="en-US" altLang="en-US"/>
          </a:p>
        </p:txBody>
      </p:sp>
      <p:sp>
        <p:nvSpPr>
          <p:cNvPr id="123907" name="Rectangle 2">
            <a:extLst>
              <a:ext uri="{FF2B5EF4-FFF2-40B4-BE49-F238E27FC236}">
                <a16:creationId xmlns:a16="http://schemas.microsoft.com/office/drawing/2014/main" id="{EFD62318-6689-4F0F-839C-4653DE77034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8" name="Rectangle 3">
            <a:extLst>
              <a:ext uri="{FF2B5EF4-FFF2-40B4-BE49-F238E27FC236}">
                <a16:creationId xmlns:a16="http://schemas.microsoft.com/office/drawing/2014/main" id="{F39A0505-D256-468F-8FA3-69570C88309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en-US" altLang="en-US" b="1"/>
              <a:t>Animation.</a:t>
            </a:r>
            <a:r>
              <a:rPr lang="en-US" altLang="en-US"/>
              <a:t> </a:t>
            </a:r>
          </a:p>
          <a:p>
            <a:pPr algn="l" rtl="0"/>
            <a:r>
              <a:rPr lang="en-US" altLang="en-US" b="1"/>
              <a:t>1</a:t>
            </a:r>
            <a:r>
              <a:rPr lang="en-US" altLang="en-US" b="1" baseline="30000"/>
              <a:t>st</a:t>
            </a:r>
            <a:r>
              <a:rPr lang="en-US" altLang="en-US" b="1"/>
              <a:t>click.</a:t>
            </a:r>
            <a:r>
              <a:rPr lang="en-US" altLang="en-US"/>
              <a:t>Title and graphic</a:t>
            </a:r>
          </a:p>
          <a:p>
            <a:pPr algn="l" rtl="0"/>
            <a:r>
              <a:rPr lang="en-US" altLang="en-US"/>
              <a:t>Bullets come separately.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6CCDA0C3-0EB7-4F27-8FB9-70BE97F9E3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67040B9-70AF-457B-8D29-67C667DDCA54}"/>
              </a:ext>
            </a:extLst>
          </p:cNvPr>
          <p:cNvSpPr>
            <a:spLocks noGrp="1"/>
          </p:cNvSpPr>
          <p:nvPr>
            <p:ph type="body" idx="1"/>
          </p:nvPr>
        </p:nvSpPr>
        <p:spPr/>
        <p:txBody>
          <a:bodyPr>
            <a:normAutofit/>
          </a:bodyPr>
          <a:lstStyle/>
          <a:p>
            <a:pPr marL="457200" indent="-457200" algn="l" rtl="0">
              <a:buFont typeface="Calibri Light" pitchFamily="34" charset="0"/>
              <a:buAutoNum type="arabicPeriod"/>
              <a:defRPr/>
            </a:pPr>
            <a:r>
              <a:rPr lang="en-US" dirty="0" err="1">
                <a:latin typeface="Times New Roman" pitchFamily="18" charset="0"/>
                <a:cs typeface="Times New Roman" pitchFamily="18" charset="0"/>
              </a:rPr>
              <a:t>Radiographs</a:t>
            </a:r>
            <a:r>
              <a:rPr lang="en-US" dirty="0">
                <a:latin typeface="Times New Roman" pitchFamily="18" charset="0"/>
                <a:cs typeface="Times New Roman" pitchFamily="18" charset="0"/>
              </a:rPr>
              <a:t>/CT</a:t>
            </a:r>
            <a:r>
              <a:rPr lang="en-US" dirty="0" err="1">
                <a:latin typeface="Times New Roman" pitchFamily="18" charset="0"/>
                <a:cs typeface="Times New Roman" pitchFamily="18" charset="0"/>
              </a:rPr>
              <a:t>enable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adequate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classification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fractures</a:t>
            </a:r>
            <a:endParaRPr lang="en-US" dirty="0">
              <a:latin typeface="Times New Roman" pitchFamily="18" charset="0"/>
              <a:cs typeface="Times New Roman" pitchFamily="18" charset="0"/>
            </a:endParaRPr>
          </a:p>
          <a:p>
            <a:pPr marL="457200" indent="-457200" algn="l" rtl="0">
              <a:buFont typeface="Calibri Light" pitchFamily="34" charset="0"/>
              <a:buAutoNum type="arabicPeriod"/>
              <a:defRPr/>
            </a:pPr>
            <a:r>
              <a:rPr lang="en-US" dirty="0" err="1">
                <a:latin typeface="Times New Roman" pitchFamily="18" charset="0"/>
                <a:cs typeface="Times New Roman" pitchFamily="18" charset="0"/>
              </a:rPr>
              <a:t>Location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fractures</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dislocation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and</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instability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determine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need</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For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surgical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treatment</a:t>
            </a:r>
            <a:endParaRPr lang="en-US" dirty="0">
              <a:latin typeface="Times New Roman" pitchFamily="18" charset="0"/>
              <a:cs typeface="Times New Roman" pitchFamily="18" charset="0"/>
            </a:endParaRPr>
          </a:p>
          <a:p>
            <a:pPr marL="457200" indent="-457200" algn="l" rtl="0">
              <a:buFont typeface="Calibri Light" pitchFamily="34" charset="0"/>
              <a:buAutoNum type="arabicPeriod"/>
              <a:defRPr/>
            </a:pPr>
            <a:r>
              <a:rPr lang="en-US" dirty="0">
                <a:latin typeface="Times New Roman" pitchFamily="18" charset="0"/>
                <a:cs typeface="Times New Roman" pitchFamily="18" charset="0"/>
              </a:rPr>
              <a:t>Type</a:t>
            </a:r>
            <a:r>
              <a:rPr lang="en-US" dirty="0" err="1">
                <a:latin typeface="Times New Roman" pitchFamily="18" charset="0"/>
                <a:cs typeface="Times New Roman" pitchFamily="18" charset="0"/>
              </a:rPr>
              <a:t>fractures</a:t>
            </a:r>
            <a:r>
              <a:rPr lang="en-US" dirty="0">
                <a:latin typeface="Times New Roman" pitchFamily="18" charset="0"/>
                <a:cs typeface="Times New Roman" pitchFamily="18" charset="0"/>
              </a:rPr>
              <a:t> </a:t>
            </a:r>
            <a:r>
              <a:rPr lang="en-US" dirty="0">
                <a:solidFill>
                  <a:srgbClr val="FFFF00"/>
                </a:solidFill>
                <a:latin typeface="Times New Roman" pitchFamily="18" charset="0"/>
                <a:cs typeface="Times New Roman" pitchFamily="18" charset="0"/>
              </a:rPr>
              <a:t>("fracture personality")</a:t>
            </a:r>
            <a:r>
              <a:rPr lang="en-US" dirty="0" err="1">
                <a:latin typeface="Times New Roman" pitchFamily="18" charset="0"/>
                <a:cs typeface="Times New Roman" pitchFamily="18" charset="0"/>
              </a:rPr>
              <a:t>determines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surgical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access</a:t>
            </a:r>
            <a:endParaRPr lang="en-US" dirty="0">
              <a:latin typeface="Times New Roman" pitchFamily="18" charset="0"/>
              <a:cs typeface="Times New Roman" pitchFamily="18" charset="0"/>
            </a:endParaRPr>
          </a:p>
          <a:p>
            <a:pPr marL="457200" indent="-457200" algn="l" rtl="0">
              <a:buFont typeface="Calibri Light" pitchFamily="34" charset="0"/>
              <a:buAutoNum type="arabicPeriod"/>
              <a:defRPr/>
            </a:pPr>
            <a:r>
              <a:rPr lang="en-US" dirty="0" err="1">
                <a:solidFill>
                  <a:srgbClr val="FFFF00"/>
                </a:solidFill>
                <a:latin typeface="Times New Roman" pitchFamily="18" charset="0"/>
                <a:cs typeface="Times New Roman" pitchFamily="18" charset="0"/>
              </a:rPr>
              <a:t>Individual</a:t>
            </a:r>
            <a:r>
              <a:rPr lang="en-US" dirty="0">
                <a:solidFill>
                  <a:srgbClr val="FFFF00"/>
                </a:solidFill>
                <a:latin typeface="Times New Roman" pitchFamily="18" charset="0"/>
                <a:cs typeface="Times New Roman" pitchFamily="18" charset="0"/>
              </a:rPr>
              <a:t> </a:t>
            </a:r>
            <a:r>
              <a:rPr lang="en-US" dirty="0" err="1">
                <a:solidFill>
                  <a:srgbClr val="FFFF00"/>
                </a:solidFill>
                <a:latin typeface="Times New Roman" pitchFamily="18" charset="0"/>
                <a:cs typeface="Times New Roman" pitchFamily="18" charset="0"/>
              </a:rPr>
              <a:t>access</a:t>
            </a:r>
            <a:r>
              <a:rPr lang="en-US" dirty="0">
                <a:solidFill>
                  <a:srgbClr val="FFFF00"/>
                </a:solidFill>
                <a:latin typeface="Times New Roman" pitchFamily="18" charset="0"/>
                <a:cs typeface="Times New Roman" pitchFamily="18" charset="0"/>
              </a:rPr>
              <a:t> </a:t>
            </a:r>
            <a:r>
              <a:rPr lang="en-US" dirty="0">
                <a:latin typeface="Times New Roman" pitchFamily="18" charset="0"/>
                <a:cs typeface="Times New Roman" pitchFamily="18" charset="0"/>
              </a:rPr>
              <a:t>in</a:t>
            </a:r>
            <a:r>
              <a:rPr lang="en-US" dirty="0" err="1">
                <a:latin typeface="Times New Roman" pitchFamily="18" charset="0"/>
                <a:cs typeface="Times New Roman" pitchFamily="18" charset="0"/>
              </a:rPr>
              <a:t>treatment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certain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fractures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and</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patients</a:t>
            </a:r>
            <a:endParaRPr lang="en-US" dirty="0">
              <a:latin typeface="Times New Roman" pitchFamily="18" charset="0"/>
              <a:cs typeface="Times New Roman" pitchFamily="18" charset="0"/>
            </a:endParaRPr>
          </a:p>
          <a:p>
            <a:pPr algn="l" rtl="0">
              <a:defRPr/>
            </a:pPr>
            <a:endParaRPr lang="en-US" dirty="0"/>
          </a:p>
        </p:txBody>
      </p:sp>
      <p:sp>
        <p:nvSpPr>
          <p:cNvPr id="101380" name="Slide Number Placeholder 3">
            <a:extLst>
              <a:ext uri="{FF2B5EF4-FFF2-40B4-BE49-F238E27FC236}">
                <a16:creationId xmlns:a16="http://schemas.microsoft.com/office/drawing/2014/main" id="{1702A3B3-6F9A-4234-838F-C3730F0C02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11BACD0-7674-4320-B471-5AA969791FF9}" type="slidenum">
              <a:rPr lang="en-US" altLang="en-US"/>
              <a:pPr algn="l" rtl="0"/>
              <a:t>6</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6820B17A-38E9-48DE-98EF-4B56236C03D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E9BCD71-493D-4722-B1B5-3278A68B8AFC}"/>
              </a:ext>
            </a:extLst>
          </p:cNvPr>
          <p:cNvSpPr>
            <a:spLocks noGrp="1"/>
          </p:cNvSpPr>
          <p:nvPr>
            <p:ph type="body" idx="1"/>
          </p:nvPr>
        </p:nvSpPr>
        <p:spPr/>
        <p:txBody>
          <a:bodyPr/>
          <a:lstStyle/>
          <a:p>
            <a:pPr algn="l" rtl="0">
              <a:buFont typeface="Arial" charset="0"/>
              <a:buNone/>
              <a:defRPr/>
            </a:pPr>
            <a:r>
              <a:rPr lang="en-US" dirty="0" err="1">
                <a:solidFill>
                  <a:srgbClr val="FFFF00"/>
                </a:solidFill>
                <a:latin typeface="Times New Roman" pitchFamily="18" charset="0"/>
                <a:cs typeface="Times New Roman" pitchFamily="18" charset="0"/>
              </a:rPr>
              <a:t>Urgent</a:t>
            </a:r>
            <a:r>
              <a:rPr lang="sr-Latn-RS" dirty="0">
                <a:solidFill>
                  <a:srgbClr val="FFFF00"/>
                </a:solidFill>
                <a:latin typeface="Times New Roman" pitchFamily="18" charset="0"/>
                <a:cs typeface="Times New Roman" pitchFamily="18" charset="0"/>
              </a:rPr>
              <a:t>h</a:t>
            </a:r>
            <a:r>
              <a:rPr lang="en-US" dirty="0" err="1">
                <a:solidFill>
                  <a:srgbClr val="FFFF00"/>
                </a:solidFill>
                <a:latin typeface="Times New Roman" pitchFamily="18" charset="0"/>
                <a:cs typeface="Times New Roman" pitchFamily="18" charset="0"/>
              </a:rPr>
              <a:t>surgical</a:t>
            </a:r>
            <a:r>
              <a:rPr lang="en-US" dirty="0">
                <a:solidFill>
                  <a:srgbClr val="FFFF00"/>
                </a:solidFill>
                <a:latin typeface="Times New Roman" pitchFamily="18" charset="0"/>
                <a:cs typeface="Times New Roman" pitchFamily="18" charset="0"/>
              </a:rPr>
              <a:t> </a:t>
            </a:r>
            <a:r>
              <a:rPr lang="en-US" dirty="0" err="1">
                <a:solidFill>
                  <a:srgbClr val="FFFF00"/>
                </a:solidFill>
                <a:latin typeface="Times New Roman" pitchFamily="18" charset="0"/>
                <a:cs typeface="Times New Roman" pitchFamily="18" charset="0"/>
              </a:rPr>
              <a:t>cases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include</a:t>
            </a:r>
            <a:r>
              <a:rPr lang="en-US" dirty="0">
                <a:latin typeface="Times New Roman" pitchFamily="18" charset="0"/>
                <a:cs typeface="Times New Roman" pitchFamily="18" charset="0"/>
              </a:rPr>
              <a:t>:</a:t>
            </a:r>
            <a:endParaRPr lang="sr-Latn-RS" dirty="0">
              <a:latin typeface="Times New Roman" pitchFamily="18" charset="0"/>
              <a:cs typeface="Times New Roman" pitchFamily="18" charset="0"/>
            </a:endParaRPr>
          </a:p>
          <a:p>
            <a:pPr marL="457200" indent="-457200" algn="l" rtl="0">
              <a:buFont typeface="+mj-lt"/>
              <a:buAutoNum type="arabicPeriod"/>
              <a:defRPr/>
            </a:pPr>
            <a:r>
              <a:rPr lang="en-US" dirty="0" err="1">
                <a:latin typeface="Times New Roman" pitchFamily="18" charset="0"/>
                <a:cs typeface="Times New Roman" pitchFamily="18" charset="0"/>
              </a:rPr>
              <a:t>Opened</a:t>
            </a:r>
            <a:r>
              <a:rPr lang="sr-Latn-RS" dirty="0">
                <a:latin typeface="Times New Roman" pitchFamily="18" charset="0"/>
                <a:cs typeface="Times New Roman" pitchFamily="18" charset="0"/>
              </a:rPr>
              <a:t>and fractures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acetabulum</a:t>
            </a:r>
            <a:r>
              <a:rPr lang="sr-Latn-RS" dirty="0">
                <a:latin typeface="Times New Roman" pitchFamily="18" charset="0"/>
                <a:cs typeface="Times New Roman" pitchFamily="18" charset="0"/>
              </a:rPr>
              <a:t>mind</a:t>
            </a:r>
            <a:r>
              <a:rPr lang="en-US" dirty="0">
                <a:latin typeface="Times New Roman" pitchFamily="18" charset="0"/>
                <a:cs typeface="Times New Roman" pitchFamily="18" charset="0"/>
              </a:rPr>
              <a:t>.</a:t>
            </a:r>
            <a:endParaRPr lang="sr-Latn-RS" dirty="0">
              <a:latin typeface="Times New Roman" pitchFamily="18" charset="0"/>
              <a:cs typeface="Times New Roman" pitchFamily="18" charset="0"/>
            </a:endParaRPr>
          </a:p>
          <a:p>
            <a:pPr marL="457200" indent="-457200" algn="l" rtl="0">
              <a:buFont typeface="+mj-lt"/>
              <a:buAutoNum type="arabicPeriod"/>
              <a:defRPr/>
            </a:pPr>
            <a:r>
              <a:rPr lang="en-US" dirty="0" err="1">
                <a:latin typeface="Times New Roman" pitchFamily="18" charset="0"/>
                <a:cs typeface="Times New Roman" pitchFamily="18" charset="0"/>
              </a:rPr>
              <a:t>Newly created</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paralysis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ischia</a:t>
            </a:r>
            <a:r>
              <a:rPr lang="sr-Latn-RS" dirty="0">
                <a:latin typeface="Times New Roman" pitchFamily="18" charset="0"/>
                <a:cs typeface="Times New Roman" pitchFamily="18" charset="0"/>
              </a:rPr>
              <a:t>sciatic nerve after</a:t>
            </a:r>
            <a:r>
              <a:rPr lang="en-US" dirty="0" err="1">
                <a:latin typeface="Times New Roman" pitchFamily="18" charset="0"/>
                <a:cs typeface="Times New Roman" pitchFamily="18" charset="0"/>
              </a:rPr>
              <a:t>closed</a:t>
            </a:r>
            <a:r>
              <a:rPr lang="sr-Latn-RS" dirty="0">
                <a:latin typeface="Times New Roman" pitchFamily="18" charset="0"/>
                <a:cs typeface="Times New Roman" pitchFamily="18" charset="0"/>
              </a:rPr>
              <a:t>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reduction</a:t>
            </a:r>
            <a:r>
              <a:rPr lang="sr-Latn-RS" dirty="0">
                <a:latin typeface="Times New Roman" pitchFamily="18" charset="0"/>
                <a:cs typeface="Times New Roman" pitchFamily="18" charset="0"/>
              </a:rPr>
              <a:t>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dislocations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hook</a:t>
            </a:r>
            <a:r>
              <a:rPr lang="en-US" dirty="0">
                <a:latin typeface="Times New Roman" pitchFamily="18" charset="0"/>
                <a:cs typeface="Times New Roman" pitchFamily="18" charset="0"/>
              </a:rPr>
              <a:t>.</a:t>
            </a:r>
            <a:endParaRPr lang="sr-Latn-RS" dirty="0">
              <a:latin typeface="Times New Roman" pitchFamily="18" charset="0"/>
              <a:cs typeface="Times New Roman" pitchFamily="18" charset="0"/>
            </a:endParaRPr>
          </a:p>
          <a:p>
            <a:pPr marL="457200" indent="-457200" algn="l" rtl="0">
              <a:buFont typeface="+mj-lt"/>
              <a:buAutoNum type="arabicPeriod"/>
              <a:defRPr/>
            </a:pPr>
            <a:r>
              <a:rPr lang="en-US" dirty="0">
                <a:latin typeface="Times New Roman" pitchFamily="18" charset="0"/>
                <a:cs typeface="Times New Roman" pitchFamily="18" charset="0"/>
              </a:rPr>
              <a:t>Not</a:t>
            </a:r>
            <a:r>
              <a:rPr lang="sr-Latn-RS" dirty="0">
                <a:latin typeface="Times New Roman" pitchFamily="18" charset="0"/>
                <a:cs typeface="Times New Roman" pitchFamily="18" charset="0"/>
              </a:rPr>
              <a:t>reposable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last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dislocation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hook</a:t>
            </a:r>
            <a:r>
              <a:rPr lang="en-US" dirty="0">
                <a:latin typeface="Times New Roman" pitchFamily="18" charset="0"/>
                <a:cs typeface="Times New Roman" pitchFamily="18" charset="0"/>
              </a:rPr>
              <a:t>.</a:t>
            </a:r>
            <a:endParaRPr lang="sr-Latn-RS" dirty="0">
              <a:latin typeface="Times New Roman" pitchFamily="18" charset="0"/>
              <a:cs typeface="Times New Roman" pitchFamily="18" charset="0"/>
            </a:endParaRPr>
          </a:p>
          <a:p>
            <a:pPr marL="457200" indent="-457200" algn="l" rtl="0">
              <a:buFont typeface="+mj-lt"/>
              <a:buAutoNum type="arabicPeriod"/>
              <a:defRPr/>
            </a:pPr>
            <a:r>
              <a:rPr lang="sr-Latn-RS" dirty="0">
                <a:latin typeface="Times New Roman" pitchFamily="18" charset="0"/>
                <a:cs typeface="Times New Roman" pitchFamily="18" charset="0"/>
              </a:rPr>
              <a:t>Central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dislocation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heads</a:t>
            </a:r>
            <a:r>
              <a:rPr lang="en-US" dirty="0">
                <a:latin typeface="Times New Roman" pitchFamily="18" charset="0"/>
                <a:cs typeface="Times New Roman" pitchFamily="18" charset="0"/>
              </a:rPr>
              <a:t> </a:t>
            </a:r>
            <a:r>
              <a:rPr lang="sr-Latn-RS" dirty="0">
                <a:latin typeface="Times New Roman" pitchFamily="18" charset="0"/>
                <a:cs typeface="Times New Roman" pitchFamily="18" charset="0"/>
              </a:rPr>
              <a:t>thigh bones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according to</a:t>
            </a:r>
            <a:r>
              <a:rPr lang="en-US" dirty="0">
                <a:latin typeface="Times New Roman" pitchFamily="18" charset="0"/>
                <a:cs typeface="Times New Roman" pitchFamily="18" charset="0"/>
              </a:rPr>
              <a:t> </a:t>
            </a:r>
            <a:r>
              <a:rPr lang="sr-Latn-RS" dirty="0">
                <a:latin typeface="Times New Roman" pitchFamily="18" charset="0"/>
                <a:cs typeface="Times New Roman" pitchFamily="18" charset="0"/>
              </a:rPr>
              <a:t>spongy bone surface in</a:t>
            </a:r>
            <a:r>
              <a:rPr lang="en-US" dirty="0" err="1">
                <a:latin typeface="Times New Roman" pitchFamily="18" charset="0"/>
                <a:cs typeface="Times New Roman" pitchFamily="18" charset="0"/>
              </a:rPr>
              <a:t>right</a:t>
            </a:r>
            <a:r>
              <a:rPr lang="sr-Latn-RS" dirty="0">
                <a:latin typeface="Times New Roman" pitchFamily="18" charset="0"/>
                <a:cs typeface="Times New Roman" pitchFamily="18" charset="0"/>
              </a:rPr>
              <a:t>tnog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ilium</a:t>
            </a:r>
            <a:r>
              <a:rPr lang="en-US" dirty="0">
                <a:latin typeface="Times New Roman" pitchFamily="18" charset="0"/>
                <a:cs typeface="Times New Roman" pitchFamily="18" charset="0"/>
              </a:rPr>
              <a:t>.</a:t>
            </a:r>
          </a:p>
          <a:p>
            <a:pPr algn="l" rtl="0">
              <a:defRPr/>
            </a:pPr>
            <a:endParaRPr lang="en-US" dirty="0"/>
          </a:p>
        </p:txBody>
      </p:sp>
      <p:sp>
        <p:nvSpPr>
          <p:cNvPr id="102404" name="Slide Number Placeholder 3">
            <a:extLst>
              <a:ext uri="{FF2B5EF4-FFF2-40B4-BE49-F238E27FC236}">
                <a16:creationId xmlns:a16="http://schemas.microsoft.com/office/drawing/2014/main" id="{B5FE1053-F80D-419A-8C24-73D92EE5FFE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EBB884-47CD-49E7-AE9E-C22DD31443E4}" type="slidenum">
              <a:rPr lang="en-US" altLang="en-US"/>
              <a:pPr algn="l" rtl="0"/>
              <a:t>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44D7245D-134E-4686-8E48-7F63DF36AA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4963CC7-37EE-4F50-8157-9313AA416448}"/>
              </a:ext>
            </a:extLst>
          </p:cNvPr>
          <p:cNvSpPr>
            <a:spLocks noGrp="1"/>
          </p:cNvSpPr>
          <p:nvPr>
            <p:ph type="body" idx="1"/>
          </p:nvPr>
        </p:nvSpPr>
        <p:spPr/>
        <p:txBody>
          <a:bodyPr>
            <a:normAutofit/>
          </a:bodyPr>
          <a:lstStyle/>
          <a:p>
            <a:pPr algn="l" rtl="0">
              <a:buFont typeface="Arial" charset="0"/>
              <a:buNone/>
              <a:defRPr/>
            </a:pPr>
            <a:endParaRPr lang="sr-Latn-RS" dirty="0">
              <a:solidFill>
                <a:srgbClr val="FFFF00"/>
              </a:solidFill>
              <a:latin typeface="Times New Roman" pitchFamily="18" charset="0"/>
              <a:cs typeface="Times New Roman" pitchFamily="18" charset="0"/>
            </a:endParaRPr>
          </a:p>
          <a:p>
            <a:pPr algn="l" rtl="0">
              <a:buFont typeface="Arial" charset="0"/>
              <a:buNone/>
              <a:defRPr/>
            </a:pPr>
            <a:r>
              <a:rPr lang="en-US" dirty="0" err="1">
                <a:solidFill>
                  <a:srgbClr val="FFFF00"/>
                </a:solidFill>
                <a:latin typeface="Times New Roman" pitchFamily="18" charset="0"/>
                <a:cs typeface="Times New Roman" pitchFamily="18" charset="0"/>
              </a:rPr>
              <a:t>Operative</a:t>
            </a:r>
            <a:r>
              <a:rPr lang="sr-Latn-RS" dirty="0">
                <a:solidFill>
                  <a:srgbClr val="FFFF00"/>
                </a:solidFill>
                <a:latin typeface="Times New Roman" pitchFamily="18" charset="0"/>
                <a:cs typeface="Times New Roman" pitchFamily="18" charset="0"/>
              </a:rPr>
              <a:t>no contraindications:</a:t>
            </a:r>
            <a:r>
              <a:rPr lang="en-US" dirty="0">
                <a:solidFill>
                  <a:srgbClr val="FFFF00"/>
                </a:solidFill>
                <a:latin typeface="Times New Roman" pitchFamily="18" charset="0"/>
                <a:cs typeface="Times New Roman" pitchFamily="18" charset="0"/>
              </a:rPr>
              <a:t> </a:t>
            </a:r>
            <a:endParaRPr lang="sr-Latn-RS" dirty="0">
              <a:solidFill>
                <a:srgbClr val="FFFF00"/>
              </a:solidFill>
              <a:latin typeface="Times New Roman" pitchFamily="18" charset="0"/>
              <a:cs typeface="Times New Roman" pitchFamily="18" charset="0"/>
            </a:endParaRPr>
          </a:p>
          <a:p>
            <a:pPr marL="457200" indent="-457200" algn="l" rtl="0">
              <a:buFont typeface="+mj-lt"/>
              <a:buAutoNum type="arabicPeriod"/>
              <a:defRPr/>
            </a:pPr>
            <a:r>
              <a:rPr lang="sr-Latn-RS" dirty="0">
                <a:latin typeface="Times New Roman" pitchFamily="18" charset="0"/>
                <a:cs typeface="Times New Roman" pitchFamily="18" charset="0"/>
              </a:rPr>
              <a:t>Pronounced osteoporosis</a:t>
            </a:r>
          </a:p>
          <a:p>
            <a:pPr marL="457200" indent="-457200" algn="l" rtl="0">
              <a:buFont typeface="+mj-lt"/>
              <a:buAutoNum type="arabicPeriod"/>
              <a:defRPr/>
            </a:pPr>
            <a:r>
              <a:rPr lang="sr-Latn-RS" dirty="0">
                <a:latin typeface="Times New Roman" pitchFamily="18" charset="0"/>
                <a:cs typeface="Times New Roman" pitchFamily="18" charset="0"/>
              </a:rPr>
              <a:t>Local or systemic infection</a:t>
            </a:r>
          </a:p>
          <a:p>
            <a:pPr marL="457200" indent="-457200" algn="l" rtl="0">
              <a:buFont typeface="+mj-lt"/>
              <a:buAutoNum type="arabicPeriod"/>
              <a:defRPr/>
            </a:pPr>
            <a:r>
              <a:rPr lang="sr-Latn-RS" dirty="0">
                <a:latin typeface="Times New Roman" pitchFamily="18" charset="0"/>
                <a:cs typeface="Times New Roman" pitchFamily="18" charset="0"/>
              </a:rPr>
              <a:t>Poor local skin status (</a:t>
            </a:r>
            <a:r>
              <a:rPr lang="en-US" dirty="0">
                <a:latin typeface="Times New Roman" pitchFamily="18" charset="0"/>
                <a:cs typeface="Times New Roman" pitchFamily="18" charset="0"/>
              </a:rPr>
              <a:t>morel-</a:t>
            </a:r>
            <a:r>
              <a:rPr lang="en-US" dirty="0" err="1">
                <a:latin typeface="Times New Roman" pitchFamily="18" charset="0"/>
                <a:cs typeface="Times New Roman" pitchFamily="18" charset="0"/>
              </a:rPr>
              <a:t>Lavallé</a:t>
            </a:r>
            <a:r>
              <a:rPr lang="sr-Latn-RS" dirty="0">
                <a:latin typeface="Times New Roman" pitchFamily="18" charset="0"/>
                <a:cs typeface="Times New Roman" pitchFamily="18" charset="0"/>
              </a:rPr>
              <a:t>lesion)</a:t>
            </a:r>
          </a:p>
          <a:p>
            <a:pPr algn="l" rtl="0">
              <a:buFont typeface="Arial" charset="0"/>
              <a:buNone/>
              <a:defRPr/>
            </a:pPr>
            <a:br>
              <a:rPr lang="en-US" dirty="0">
                <a:latin typeface="Times New Roman" pitchFamily="18" charset="0"/>
                <a:cs typeface="Times New Roman" pitchFamily="18" charset="0"/>
              </a:rPr>
            </a:br>
            <a:r>
              <a:rPr lang="sr-Latn-RS" dirty="0">
                <a:latin typeface="Times New Roman" pitchFamily="18" charset="0"/>
                <a:cs typeface="Times New Roman" pitchFamily="18" charset="0"/>
              </a:rPr>
              <a:t>Relative contraindications:</a:t>
            </a:r>
          </a:p>
          <a:p>
            <a:pPr marL="457200" indent="-457200" algn="l" rtl="0">
              <a:buFont typeface="+mj-lt"/>
              <a:buAutoNum type="arabicPeriod"/>
              <a:defRPr/>
            </a:pPr>
            <a:r>
              <a:rPr lang="sr-Latn-RS" dirty="0">
                <a:latin typeface="Times New Roman" pitchFamily="18" charset="0"/>
                <a:cs typeface="Times New Roman" pitchFamily="18" charset="0"/>
              </a:rPr>
              <a:t>Very old patients</a:t>
            </a:r>
          </a:p>
          <a:p>
            <a:pPr marL="457200" indent="-457200" algn="l" rtl="0">
              <a:buFont typeface="+mj-lt"/>
              <a:buAutoNum type="arabicPeriod"/>
              <a:defRPr/>
            </a:pPr>
            <a:r>
              <a:rPr lang="sr-Latn-RS" dirty="0">
                <a:latin typeface="Times New Roman" pitchFamily="18" charset="0"/>
                <a:cs typeface="Times New Roman" pitchFamily="18" charset="0"/>
              </a:rPr>
              <a:t>Comorbidities</a:t>
            </a:r>
          </a:p>
          <a:p>
            <a:pPr marL="457200" indent="-457200" algn="l" rtl="0">
              <a:buFont typeface="+mj-lt"/>
              <a:buAutoNum type="arabicPeriod"/>
              <a:defRPr/>
            </a:pPr>
            <a:r>
              <a:rPr lang="sr-Latn-RS" dirty="0">
                <a:latin typeface="Times New Roman" pitchFamily="18" charset="0"/>
                <a:cs typeface="Times New Roman" pitchFamily="18" charset="0"/>
              </a:rPr>
              <a:t>Severe associated injuries</a:t>
            </a:r>
          </a:p>
          <a:p>
            <a:pPr marL="457200" indent="-457200" algn="l" rtl="0">
              <a:buFont typeface="+mj-lt"/>
              <a:buAutoNum type="arabicPeriod"/>
              <a:defRPr/>
            </a:pPr>
            <a:r>
              <a:rPr lang="sr-Latn-RS" dirty="0">
                <a:latin typeface="Times New Roman" pitchFamily="18" charset="0"/>
                <a:cs typeface="Times New Roman" pitchFamily="18" charset="0"/>
              </a:rPr>
              <a:t>Polytraumatized patient unstable for major acetabular surgery</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457200" indent="-457200" algn="l" rtl="0">
              <a:buFont typeface="+mj-lt"/>
              <a:buAutoNum type="arabicPeriod"/>
              <a:defRPr/>
            </a:pPr>
            <a:r>
              <a:rPr lang="sr-Latn-RS" dirty="0">
                <a:latin typeface="Times New Roman" pitchFamily="18" charset="0"/>
                <a:cs typeface="Times New Roman" pitchFamily="18" charset="0"/>
              </a:rPr>
              <a:t>Limited surgical experience</a:t>
            </a:r>
          </a:p>
          <a:p>
            <a:pPr marL="457200" indent="-457200" algn="l" rtl="0">
              <a:buFont typeface="+mj-lt"/>
              <a:buAutoNum type="arabicPeriod"/>
              <a:defRPr/>
            </a:pPr>
            <a:r>
              <a:rPr lang="sr-Latn-RS" dirty="0">
                <a:latin typeface="Times New Roman" pitchFamily="18" charset="0"/>
                <a:cs typeface="Times New Roman" pitchFamily="18" charset="0"/>
              </a:rPr>
              <a:t>Absence of adequate technical support</a:t>
            </a:r>
          </a:p>
          <a:p>
            <a:pPr algn="l" rtl="0">
              <a:defRPr/>
            </a:pPr>
            <a:endParaRPr lang="en-US" dirty="0"/>
          </a:p>
        </p:txBody>
      </p:sp>
      <p:sp>
        <p:nvSpPr>
          <p:cNvPr id="103428" name="Slide Number Placeholder 3">
            <a:extLst>
              <a:ext uri="{FF2B5EF4-FFF2-40B4-BE49-F238E27FC236}">
                <a16:creationId xmlns:a16="http://schemas.microsoft.com/office/drawing/2014/main" id="{13AD62FD-54C8-4495-8768-B43212FDE1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B69A844-44E3-4A1D-B44D-D73F6FCF43E4}" type="slidenum">
              <a:rPr lang="en-US" altLang="en-US"/>
              <a:pPr algn="l" rtl="0"/>
              <a:t>8</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EC703B3D-9084-449B-A8C0-45F38302D70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3EC1483-1C48-4835-A246-6A1BBB37DA55}" type="slidenum">
              <a:rPr lang="en-US" altLang="en-US"/>
              <a:pPr algn="l" rtl="0"/>
              <a:t>9</a:t>
            </a:fld>
            <a:endParaRPr lang="en-US" altLang="en-US"/>
          </a:p>
        </p:txBody>
      </p:sp>
      <p:sp>
        <p:nvSpPr>
          <p:cNvPr id="104451" name="Rectangle 2">
            <a:extLst>
              <a:ext uri="{FF2B5EF4-FFF2-40B4-BE49-F238E27FC236}">
                <a16:creationId xmlns:a16="http://schemas.microsoft.com/office/drawing/2014/main" id="{489D2571-7B63-46F8-B32A-B723B5AD91F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2" name="Rectangle 3">
            <a:extLst>
              <a:ext uri="{FF2B5EF4-FFF2-40B4-BE49-F238E27FC236}">
                <a16:creationId xmlns:a16="http://schemas.microsoft.com/office/drawing/2014/main" id="{E8F43592-9905-40D4-9A53-3E88F57BFC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endParaRPr lang="sr-Latn-C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451D979F-1782-4D8E-A0B5-52A436F60AA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CB286F7-9E8E-4551-B1FB-FBF7174535C7}" type="slidenum">
              <a:rPr lang="en-US" altLang="en-US"/>
              <a:pPr algn="l" rtl="0"/>
              <a:t>10</a:t>
            </a:fld>
            <a:endParaRPr lang="en-US" altLang="en-US"/>
          </a:p>
        </p:txBody>
      </p:sp>
      <p:sp>
        <p:nvSpPr>
          <p:cNvPr id="105475" name="Rectangle 2">
            <a:extLst>
              <a:ext uri="{FF2B5EF4-FFF2-40B4-BE49-F238E27FC236}">
                <a16:creationId xmlns:a16="http://schemas.microsoft.com/office/drawing/2014/main" id="{23FC11C5-8EDC-4903-83ED-2738F893BDE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6" name="Rectangle 3">
            <a:extLst>
              <a:ext uri="{FF2B5EF4-FFF2-40B4-BE49-F238E27FC236}">
                <a16:creationId xmlns:a16="http://schemas.microsoft.com/office/drawing/2014/main" id="{A8D5CEFB-9BB4-45C6-BB67-E78CF50C41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endParaRPr lang="sr-Latn-C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6017F218-7339-4997-AA08-83FA914804C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FA4F53C-DEE6-426D-9161-E42A4765AF60}" type="slidenum">
              <a:rPr lang="en-US" altLang="en-US">
                <a:latin typeface="Times New Roman" panose="02020603050405020304" pitchFamily="18" charset="0"/>
              </a:rPr>
              <a:pPr algn="l" rtl="0"/>
              <a:t>11</a:t>
            </a:fld>
            <a:endParaRPr lang="en-US" altLang="en-US">
              <a:latin typeface="Times New Roman" panose="02020603050405020304" pitchFamily="18" charset="0"/>
            </a:endParaRPr>
          </a:p>
        </p:txBody>
      </p:sp>
      <p:sp>
        <p:nvSpPr>
          <p:cNvPr id="106499" name="Rectangle 2">
            <a:extLst>
              <a:ext uri="{FF2B5EF4-FFF2-40B4-BE49-F238E27FC236}">
                <a16:creationId xmlns:a16="http://schemas.microsoft.com/office/drawing/2014/main" id="{A76BC0ED-C07A-4B78-88D7-B1E621A980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500" name="Rectangle 3">
            <a:extLst>
              <a:ext uri="{FF2B5EF4-FFF2-40B4-BE49-F238E27FC236}">
                <a16:creationId xmlns:a16="http://schemas.microsoft.com/office/drawing/2014/main" id="{52887A70-89B8-41BE-95C7-A7BD7C9C9E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en-US" altLang="en-US">
                <a:latin typeface="Times" panose="02020603050405020304" pitchFamily="18" charset="0"/>
                <a:cs typeface="Times New Roman" panose="02020603050405020304" pitchFamily="18" charset="0"/>
              </a:rPr>
              <a:t>Figure from: Schatzker J, Tile M: ​​The Rationale of Operative Fracture Care. Springer-Verlag, New York, p. 3, 1987.</a:t>
            </a:r>
          </a:p>
          <a:p>
            <a:pPr algn="l" rtl="0"/>
            <a:endParaRPr lang="en-US" altLang="en-US">
              <a:latin typeface="Times"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1 Marcador de imagen de diapositiva">
            <a:extLst>
              <a:ext uri="{FF2B5EF4-FFF2-40B4-BE49-F238E27FC236}">
                <a16:creationId xmlns:a16="http://schemas.microsoft.com/office/drawing/2014/main" id="{92A1B813-A30A-4E57-8C95-1F9FDB6D204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2 Marcador de notas">
            <a:extLst>
              <a:ext uri="{FF2B5EF4-FFF2-40B4-BE49-F238E27FC236}">
                <a16:creationId xmlns:a16="http://schemas.microsoft.com/office/drawing/2014/main" id="{D5019980-D982-43EB-9FFF-3AC4CA993C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a:r>
              <a:rPr lang="en-US" altLang="en-US">
                <a:latin typeface="Arial" panose="020B0604020202020204" pitchFamily="34" charset="0"/>
                <a:cs typeface="Arial" panose="020B0604020202020204" pitchFamily="34" charset="0"/>
              </a:rPr>
              <a:t>After more than 50 years, the four principles are almost the same, having withstood the test of time.</a:t>
            </a:r>
          </a:p>
          <a:p>
            <a:pPr algn="l" rtl="0"/>
            <a:endParaRPr lang="en-US" altLang="en-US">
              <a:latin typeface="Arial" panose="020B0604020202020204" pitchFamily="34" charset="0"/>
              <a:cs typeface="Arial" panose="020B0604020202020204" pitchFamily="34" charset="0"/>
            </a:endParaRPr>
          </a:p>
          <a:p>
            <a:pPr algn="l" rtl="0"/>
            <a:r>
              <a:rPr lang="en-US" altLang="en-US">
                <a:latin typeface="Arial" panose="020B0604020202020204" pitchFamily="34" charset="0"/>
                <a:cs typeface="Arial" panose="020B0604020202020204" pitchFamily="34" charset="0"/>
              </a:rPr>
              <a:t>References:</a:t>
            </a:r>
          </a:p>
          <a:p>
            <a:pPr algn="l" rtl="0"/>
            <a:endParaRPr lang="en-US" altLang="en-US">
              <a:latin typeface="Arial" panose="020B0604020202020204" pitchFamily="34" charset="0"/>
              <a:cs typeface="Arial" panose="020B0604020202020204" pitchFamily="34" charset="0"/>
            </a:endParaRPr>
          </a:p>
          <a:p>
            <a:pPr algn="l" rtl="0"/>
            <a:r>
              <a:rPr lang="en-US" altLang="en-US" b="1">
                <a:latin typeface="Arial" panose="020B0604020202020204" pitchFamily="34" charset="0"/>
              </a:rPr>
              <a:t>Rüedi TP, Buckley RE, Moran CG</a:t>
            </a:r>
            <a:r>
              <a:rPr lang="en-US" altLang="en-US">
                <a:latin typeface="Arial" panose="020B0604020202020204" pitchFamily="34" charset="0"/>
              </a:rPr>
              <a:t>.</a:t>
            </a:r>
            <a:r>
              <a:rPr lang="en-US" altLang="en-US" i="1">
                <a:latin typeface="Arial" panose="020B0604020202020204" pitchFamily="34" charset="0"/>
              </a:rPr>
              <a:t>AO Principles of Fracture Management.</a:t>
            </a:r>
            <a:r>
              <a:rPr lang="en-US" altLang="en-US">
                <a:latin typeface="Arial" panose="020B0604020202020204" pitchFamily="34" charset="0"/>
              </a:rPr>
              <a:t>2nd ed. Stuttgart, New York: Thieme Verlag; 2007: vol 1.1.1-6.</a:t>
            </a:r>
            <a:endParaRPr lang="en-US" altLang="en-US">
              <a:latin typeface="Arial" panose="020B0604020202020204" pitchFamily="34" charset="0"/>
              <a:cs typeface="Arial" panose="020B0604020202020204" pitchFamily="34" charset="0"/>
            </a:endParaRPr>
          </a:p>
        </p:txBody>
      </p:sp>
      <p:sp>
        <p:nvSpPr>
          <p:cNvPr id="107524" name="3 Marcador de número de diapositiva">
            <a:extLst>
              <a:ext uri="{FF2B5EF4-FFF2-40B4-BE49-F238E27FC236}">
                <a16:creationId xmlns:a16="http://schemas.microsoft.com/office/drawing/2014/main" id="{D2791C12-FC48-4689-A7BE-925B4EEEAD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a:solidFill>
                  <a:schemeClr val="tx1"/>
                </a:solidFill>
                <a:latin typeface="Arial" panose="020B0604020202020204" pitchFamily="34" charset="0"/>
                <a:cs typeface="Arial" panose="020B0604020202020204" pitchFamily="34" charset="0"/>
              </a:defRPr>
            </a:lvl1pPr>
            <a:lvl2pPr marL="742950" indent="-285750" defTabSz="947738">
              <a:defRPr>
                <a:solidFill>
                  <a:schemeClr val="tx1"/>
                </a:solidFill>
                <a:latin typeface="Arial" panose="020B0604020202020204" pitchFamily="34" charset="0"/>
                <a:cs typeface="Arial" panose="020B0604020202020204" pitchFamily="34" charset="0"/>
              </a:defRPr>
            </a:lvl2pPr>
            <a:lvl3pPr marL="1143000" indent="-228600" defTabSz="947738">
              <a:defRPr>
                <a:solidFill>
                  <a:schemeClr val="tx1"/>
                </a:solidFill>
                <a:latin typeface="Arial" panose="020B0604020202020204" pitchFamily="34" charset="0"/>
                <a:cs typeface="Arial" panose="020B0604020202020204" pitchFamily="34" charset="0"/>
              </a:defRPr>
            </a:lvl3pPr>
            <a:lvl4pPr marL="1600200" indent="-228600" defTabSz="947738">
              <a:defRPr>
                <a:solidFill>
                  <a:schemeClr val="tx1"/>
                </a:solidFill>
                <a:latin typeface="Arial" panose="020B0604020202020204" pitchFamily="34" charset="0"/>
                <a:cs typeface="Arial" panose="020B0604020202020204" pitchFamily="34" charset="0"/>
              </a:defRPr>
            </a:lvl4pPr>
            <a:lvl5pPr marL="2057400" indent="-228600" defTabSz="947738">
              <a:defRPr>
                <a:solidFill>
                  <a:schemeClr val="tx1"/>
                </a:solidFill>
                <a:latin typeface="Arial" panose="020B0604020202020204" pitchFamily="34" charset="0"/>
                <a:cs typeface="Arial" panose="020B0604020202020204" pitchFamily="34" charset="0"/>
              </a:defRPr>
            </a:lvl5pPr>
            <a:lvl6pPr marL="25146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77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0" hangingPunct="0"/>
            <a:fld id="{9AD38C06-9D1E-4E3B-807C-D40E1894D844}" type="slidenum">
              <a:rPr lang="de-CH" altLang="en-US">
                <a:ea typeface="ＭＳ Ｐゴシック" panose="020B0600070205080204" pitchFamily="34" charset="-128"/>
              </a:rPr>
              <a:pPr algn="l" rtl="0" eaLnBrk="0" hangingPunct="0"/>
              <a:t>15</a:t>
            </a:fld>
            <a:endParaRPr lang="de-CH" altLang="en-US">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Celestia-R1---OverlayTitleSD.png">
            <a:extLst>
              <a:ext uri="{FF2B5EF4-FFF2-40B4-BE49-F238E27FC236}">
                <a16:creationId xmlns:a16="http://schemas.microsoft.com/office/drawing/2014/main" id="{37BB8254-984E-4107-8025-08BD1E98BDD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397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743973" y="1964267"/>
            <a:ext cx="5714228" cy="2421464"/>
          </a:xfrm>
        </p:spPr>
        <p:txBody>
          <a:bodyPr anchor="b"/>
          <a:lstStyle>
            <a:lvl1pPr algn="r">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2743973" y="4385733"/>
            <a:ext cx="5714228"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a:extLst>
              <a:ext uri="{FF2B5EF4-FFF2-40B4-BE49-F238E27FC236}">
                <a16:creationId xmlns:a16="http://schemas.microsoft.com/office/drawing/2014/main" id="{B8ACD69C-C55F-4F8E-892A-AC69FD0CB67D}"/>
              </a:ext>
            </a:extLst>
          </p:cNvPr>
          <p:cNvSpPr>
            <a:spLocks noGrp="1"/>
          </p:cNvSpPr>
          <p:nvPr>
            <p:ph type="dt" sz="half" idx="10"/>
          </p:nvPr>
        </p:nvSpPr>
        <p:spPr>
          <a:xfrm>
            <a:off x="6751638" y="5870575"/>
            <a:ext cx="1212850" cy="377825"/>
          </a:xfrm>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E063993-DC3C-4AFD-A96B-AA5118DEC782}"/>
              </a:ext>
            </a:extLst>
          </p:cNvPr>
          <p:cNvSpPr>
            <a:spLocks noGrp="1"/>
          </p:cNvSpPr>
          <p:nvPr>
            <p:ph type="ftr" sz="quarter" idx="11"/>
          </p:nvPr>
        </p:nvSpPr>
        <p:spPr>
          <a:xfrm>
            <a:off x="2743200" y="5870575"/>
            <a:ext cx="3932238" cy="377825"/>
          </a:xfrm>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7EF12AB-0482-4262-B208-B348A6F5C0E4}"/>
              </a:ext>
            </a:extLst>
          </p:cNvPr>
          <p:cNvSpPr>
            <a:spLocks noGrp="1"/>
          </p:cNvSpPr>
          <p:nvPr>
            <p:ph type="sldNum" sz="quarter" idx="12"/>
          </p:nvPr>
        </p:nvSpPr>
        <p:spPr>
          <a:xfrm>
            <a:off x="8040688" y="5870575"/>
            <a:ext cx="417512" cy="377825"/>
          </a:xfrm>
        </p:spPr>
        <p:txBody>
          <a:bodyPr/>
          <a:lstStyle>
            <a:lvl1pPr>
              <a:defRPr/>
            </a:lvl1pPr>
          </a:lstStyle>
          <a:p>
            <a:fld id="{F36D0DBE-3D83-4194-BECE-98AF505C958D}" type="slidenum">
              <a:rPr lang="en-US" altLang="en-US"/>
              <a:pPr/>
              <a:t>‹#›</a:t>
            </a:fld>
            <a:endParaRPr lang="en-US" altLang="en-US"/>
          </a:p>
        </p:txBody>
      </p:sp>
    </p:spTree>
    <p:extLst>
      <p:ext uri="{BB962C8B-B14F-4D97-AF65-F5344CB8AC3E}">
        <p14:creationId xmlns:p14="http://schemas.microsoft.com/office/powerpoint/2010/main" val="114869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0F2DD1F8-35DD-4A2B-9A46-02F5F1E42CD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1" y="4732865"/>
            <a:ext cx="7772400" cy="566738"/>
          </a:xfrm>
        </p:spPr>
        <p:txBody>
          <a:bodyPr anchor="b"/>
          <a:lstStyle>
            <a:lvl1pPr algn="l">
              <a:defRPr sz="2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rtlCol="0" anchor="t">
            <a:normAutofit/>
          </a:bodyPr>
          <a:lstStyle>
            <a:lvl1pPr>
              <a:defRPr lang="en-US" sz="1600"/>
            </a:lvl1pPr>
          </a:lstStyle>
          <a:p>
            <a:pPr lvl="0"/>
            <a:r>
              <a:rPr lang="en-US" noProof="0" dirty="0"/>
              <a:t>Click icon to add picture</a:t>
            </a:r>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a:extLst>
              <a:ext uri="{FF2B5EF4-FFF2-40B4-BE49-F238E27FC236}">
                <a16:creationId xmlns:a16="http://schemas.microsoft.com/office/drawing/2014/main" id="{E312A2D4-5763-448D-BF02-F91C8F81D8BD}"/>
              </a:ext>
            </a:extLst>
          </p:cNvPr>
          <p:cNvSpPr>
            <a:spLocks noGrp="1"/>
          </p:cNvSpPr>
          <p:nvPr>
            <p:ph type="dt" sz="half" idx="10"/>
          </p:nvPr>
        </p:nvSpPr>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EEA893B0-669F-48FF-A13B-98526A822F2F}"/>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1A19D029-1131-4C76-8008-168A467B2848}"/>
              </a:ext>
            </a:extLst>
          </p:cNvPr>
          <p:cNvSpPr>
            <a:spLocks noGrp="1"/>
          </p:cNvSpPr>
          <p:nvPr>
            <p:ph type="sldNum" sz="quarter" idx="12"/>
          </p:nvPr>
        </p:nvSpPr>
        <p:spPr/>
        <p:txBody>
          <a:bodyPr/>
          <a:lstStyle>
            <a:lvl1pPr>
              <a:defRPr/>
            </a:lvl1pPr>
          </a:lstStyle>
          <a:p>
            <a:fld id="{6BAA06CB-4E3A-4A38-B803-A0E0AB4C6910}" type="slidenum">
              <a:rPr lang="en-US" altLang="en-US"/>
              <a:pPr/>
              <a:t>‹#›</a:t>
            </a:fld>
            <a:endParaRPr lang="en-US" altLang="en-US"/>
          </a:p>
        </p:txBody>
      </p:sp>
    </p:spTree>
    <p:extLst>
      <p:ext uri="{BB962C8B-B14F-4D97-AF65-F5344CB8AC3E}">
        <p14:creationId xmlns:p14="http://schemas.microsoft.com/office/powerpoint/2010/main" val="517982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7440A955-39E7-4FF9-99A3-80437272F75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3" y="609602"/>
            <a:ext cx="7772399" cy="3124199"/>
          </a:xfrm>
        </p:spPr>
        <p:txBody>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457202" y="4343400"/>
            <a:ext cx="7772399" cy="1447800"/>
          </a:xfrm>
        </p:spPr>
        <p:txBody>
          <a:bodyP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a:extLst>
              <a:ext uri="{FF2B5EF4-FFF2-40B4-BE49-F238E27FC236}">
                <a16:creationId xmlns:a16="http://schemas.microsoft.com/office/drawing/2014/main" id="{3089E00B-10EC-45F7-8F8F-70D7AE31D0C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9CCA074-501A-4199-990E-B67246F9505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74FE237-DDC9-4977-8264-889DF34F5C55}"/>
              </a:ext>
            </a:extLst>
          </p:cNvPr>
          <p:cNvSpPr>
            <a:spLocks noGrp="1"/>
          </p:cNvSpPr>
          <p:nvPr>
            <p:ph type="sldNum" sz="quarter" idx="12"/>
          </p:nvPr>
        </p:nvSpPr>
        <p:spPr/>
        <p:txBody>
          <a:bodyPr/>
          <a:lstStyle>
            <a:lvl1pPr>
              <a:defRPr/>
            </a:lvl1pPr>
          </a:lstStyle>
          <a:p>
            <a:fld id="{715C6272-B010-4731-829D-DF21979F36E1}" type="slidenum">
              <a:rPr lang="en-US" altLang="en-US"/>
              <a:pPr/>
              <a:t>‹#›</a:t>
            </a:fld>
            <a:endParaRPr lang="en-US" altLang="en-US"/>
          </a:p>
        </p:txBody>
      </p:sp>
    </p:spTree>
    <p:extLst>
      <p:ext uri="{BB962C8B-B14F-4D97-AF65-F5344CB8AC3E}">
        <p14:creationId xmlns:p14="http://schemas.microsoft.com/office/powerpoint/2010/main" val="2759145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C034CF03-C1F6-4A9B-A7CD-44295BB084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2AF13ED-6C13-49BE-8A6D-EA1FC25CA289}"/>
              </a:ext>
            </a:extLst>
          </p:cNvPr>
          <p:cNvSpPr txBox="1"/>
          <p:nvPr/>
        </p:nvSpPr>
        <p:spPr>
          <a:xfrm>
            <a:off x="422275" y="717550"/>
            <a:ext cx="457200" cy="585788"/>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en-US" sz="8000" dirty="0">
                <a:effectLst/>
                <a:ea typeface="ＭＳ Ｐゴシック" panose="020B0600070205080204" pitchFamily="34" charset="-128"/>
              </a:rPr>
              <a:t>“</a:t>
            </a:r>
          </a:p>
        </p:txBody>
      </p:sp>
      <p:sp>
        <p:nvSpPr>
          <p:cNvPr id="7" name="TextBox 6">
            <a:extLst>
              <a:ext uri="{FF2B5EF4-FFF2-40B4-BE49-F238E27FC236}">
                <a16:creationId xmlns:a16="http://schemas.microsoft.com/office/drawing/2014/main" id="{4E808B8C-D6AC-4F96-ADD5-EB470773DE35}"/>
              </a:ext>
            </a:extLst>
          </p:cNvPr>
          <p:cNvSpPr txBox="1"/>
          <p:nvPr/>
        </p:nvSpPr>
        <p:spPr>
          <a:xfrm>
            <a:off x="7735888" y="2751138"/>
            <a:ext cx="4572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defRPr/>
            </a:pPr>
            <a:r>
              <a:rPr lang="en-US" sz="8000" dirty="0">
                <a:effectLst/>
                <a:ea typeface="ＭＳ Ｐゴシック" panose="020B0600070205080204" pitchFamily="34" charset="-128"/>
              </a:rPr>
              <a:t>”</a:t>
            </a:r>
          </a:p>
        </p:txBody>
      </p:sp>
      <p:sp>
        <p:nvSpPr>
          <p:cNvPr id="2" name="Title 1"/>
          <p:cNvSpPr>
            <a:spLocks noGrp="1"/>
          </p:cNvSpPr>
          <p:nvPr>
            <p:ph type="title"/>
          </p:nvPr>
        </p:nvSpPr>
        <p:spPr>
          <a:xfrm>
            <a:off x="879115" y="609602"/>
            <a:ext cx="7091297" cy="2743199"/>
          </a:xfrm>
        </p:spPr>
        <p:txBody>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988671" y="3352800"/>
            <a:ext cx="6876133" cy="381000"/>
          </a:xfrm>
        </p:spPr>
        <p:txBody>
          <a:bodyP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462266" y="4343400"/>
            <a:ext cx="7772400" cy="1447800"/>
          </a:xfrm>
        </p:spPr>
        <p:txBody>
          <a:bodyP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Date Placeholder 3">
            <a:extLst>
              <a:ext uri="{FF2B5EF4-FFF2-40B4-BE49-F238E27FC236}">
                <a16:creationId xmlns:a16="http://schemas.microsoft.com/office/drawing/2014/main" id="{A2C9C999-7E65-4B54-BF8E-78B359B400ED}"/>
              </a:ext>
            </a:extLst>
          </p:cNvPr>
          <p:cNvSpPr>
            <a:spLocks noGrp="1"/>
          </p:cNvSpPr>
          <p:nvPr>
            <p:ph type="dt" sz="half" idx="14"/>
          </p:nvPr>
        </p:nvSpPr>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A3A3BE97-CF2A-4D0B-8494-C7DD8AF3EA81}"/>
              </a:ext>
            </a:extLst>
          </p:cNvPr>
          <p:cNvSpPr>
            <a:spLocks noGrp="1"/>
          </p:cNvSpPr>
          <p:nvPr>
            <p:ph type="ftr" sz="quarter" idx="15"/>
          </p:nvPr>
        </p:nvSpPr>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0967B8CC-669F-4242-B5DC-0C3CD327181C}"/>
              </a:ext>
            </a:extLst>
          </p:cNvPr>
          <p:cNvSpPr>
            <a:spLocks noGrp="1"/>
          </p:cNvSpPr>
          <p:nvPr>
            <p:ph type="sldNum" sz="quarter" idx="16"/>
          </p:nvPr>
        </p:nvSpPr>
        <p:spPr/>
        <p:txBody>
          <a:bodyPr/>
          <a:lstStyle>
            <a:lvl1pPr>
              <a:defRPr/>
            </a:lvl1pPr>
          </a:lstStyle>
          <a:p>
            <a:fld id="{A9B215B0-4756-41FC-9001-EF777E5E0DC3}" type="slidenum">
              <a:rPr lang="en-US" altLang="en-US"/>
              <a:pPr/>
              <a:t>‹#›</a:t>
            </a:fld>
            <a:endParaRPr lang="en-US" altLang="en-US"/>
          </a:p>
        </p:txBody>
      </p:sp>
    </p:spTree>
    <p:extLst>
      <p:ext uri="{BB962C8B-B14F-4D97-AF65-F5344CB8AC3E}">
        <p14:creationId xmlns:p14="http://schemas.microsoft.com/office/powerpoint/2010/main" val="1839426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4C0EFF53-DFEB-4B5C-A471-581C943AB46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1" y="3291648"/>
            <a:ext cx="7772401" cy="1468800"/>
          </a:xfrm>
        </p:spPr>
        <p:txBody>
          <a:bodyPr anchor="b"/>
          <a:lstStyle>
            <a:lvl1pPr algn="l">
              <a:defRPr sz="2800" b="0" cap="none"/>
            </a:lvl1pPr>
          </a:lstStyle>
          <a:p>
            <a:r>
              <a:rPr lang="en-US"/>
              <a:t>Click to edit Master title style</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a:extLst>
              <a:ext uri="{FF2B5EF4-FFF2-40B4-BE49-F238E27FC236}">
                <a16:creationId xmlns:a16="http://schemas.microsoft.com/office/drawing/2014/main" id="{39A9E233-6AAD-42DA-9FA8-9A958742538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90C7BA0-0A65-45F4-9566-78A8037A40A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71451B2-1E70-4EAC-8D83-65C7551D4CF5}"/>
              </a:ext>
            </a:extLst>
          </p:cNvPr>
          <p:cNvSpPr>
            <a:spLocks noGrp="1"/>
          </p:cNvSpPr>
          <p:nvPr>
            <p:ph type="sldNum" sz="quarter" idx="12"/>
          </p:nvPr>
        </p:nvSpPr>
        <p:spPr/>
        <p:txBody>
          <a:bodyPr/>
          <a:lstStyle>
            <a:lvl1pPr>
              <a:defRPr/>
            </a:lvl1pPr>
          </a:lstStyle>
          <a:p>
            <a:fld id="{3C441902-D1EC-4D12-8B2A-7D53E1EDC7A0}" type="slidenum">
              <a:rPr lang="en-US" altLang="en-US"/>
              <a:pPr/>
              <a:t>‹#›</a:t>
            </a:fld>
            <a:endParaRPr lang="en-US" altLang="en-US"/>
          </a:p>
        </p:txBody>
      </p:sp>
    </p:spTree>
    <p:extLst>
      <p:ext uri="{BB962C8B-B14F-4D97-AF65-F5344CB8AC3E}">
        <p14:creationId xmlns:p14="http://schemas.microsoft.com/office/powerpoint/2010/main" val="2581964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EB7C38B4-D439-429A-AF89-487F9D3891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4C8F0B5-B93A-4D93-A421-9E4947B0456B}"/>
              </a:ext>
            </a:extLst>
          </p:cNvPr>
          <p:cNvSpPr txBox="1"/>
          <p:nvPr/>
        </p:nvSpPr>
        <p:spPr>
          <a:xfrm>
            <a:off x="422275" y="717550"/>
            <a:ext cx="457200" cy="585788"/>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en-US" sz="8000" dirty="0">
                <a:effectLst/>
                <a:ea typeface="ＭＳ Ｐゴシック" panose="020B0600070205080204" pitchFamily="34" charset="-128"/>
              </a:rPr>
              <a:t>“</a:t>
            </a:r>
          </a:p>
        </p:txBody>
      </p:sp>
      <p:sp>
        <p:nvSpPr>
          <p:cNvPr id="7" name="TextBox 6">
            <a:extLst>
              <a:ext uri="{FF2B5EF4-FFF2-40B4-BE49-F238E27FC236}">
                <a16:creationId xmlns:a16="http://schemas.microsoft.com/office/drawing/2014/main" id="{449EF115-9931-4043-A627-5595DBB025C1}"/>
              </a:ext>
            </a:extLst>
          </p:cNvPr>
          <p:cNvSpPr txBox="1"/>
          <p:nvPr/>
        </p:nvSpPr>
        <p:spPr>
          <a:xfrm>
            <a:off x="7735888" y="2751138"/>
            <a:ext cx="4572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defRPr/>
            </a:pPr>
            <a:r>
              <a:rPr lang="en-US" sz="8000" dirty="0">
                <a:effectLst/>
                <a:ea typeface="ＭＳ Ｐゴシック" panose="020B0600070205080204" pitchFamily="34" charset="-128"/>
              </a:rPr>
              <a:t>”</a:t>
            </a:r>
          </a:p>
        </p:txBody>
      </p:sp>
      <p:sp>
        <p:nvSpPr>
          <p:cNvPr id="2" name="Title 1"/>
          <p:cNvSpPr>
            <a:spLocks noGrp="1"/>
          </p:cNvSpPr>
          <p:nvPr>
            <p:ph type="title"/>
          </p:nvPr>
        </p:nvSpPr>
        <p:spPr>
          <a:xfrm>
            <a:off x="879115" y="609602"/>
            <a:ext cx="7091297" cy="2743199"/>
          </a:xfrm>
        </p:spPr>
        <p:txBody>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457200" y="3886200"/>
            <a:ext cx="7772401" cy="889000"/>
          </a:xfrm>
        </p:spPr>
        <p:txBody>
          <a:bodyPr rtlCol="0" anchor="b">
            <a:normAutofit/>
          </a:bodyPr>
          <a:lstStyle>
            <a:lvl1pPr>
              <a:buNone/>
              <a:defRPr lang="en-US" sz="2000" b="0" cap="none"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Date Placeholder 3">
            <a:extLst>
              <a:ext uri="{FF2B5EF4-FFF2-40B4-BE49-F238E27FC236}">
                <a16:creationId xmlns:a16="http://schemas.microsoft.com/office/drawing/2014/main" id="{914D9579-72F6-4ED0-A36F-E7ED87B67D3C}"/>
              </a:ext>
            </a:extLst>
          </p:cNvPr>
          <p:cNvSpPr>
            <a:spLocks noGrp="1"/>
          </p:cNvSpPr>
          <p:nvPr>
            <p:ph type="dt" sz="half" idx="14"/>
          </p:nvPr>
        </p:nvSpPr>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31727609-23B2-4436-9D79-167274ADD617}"/>
              </a:ext>
            </a:extLst>
          </p:cNvPr>
          <p:cNvSpPr>
            <a:spLocks noGrp="1"/>
          </p:cNvSpPr>
          <p:nvPr>
            <p:ph type="ftr" sz="quarter" idx="15"/>
          </p:nvPr>
        </p:nvSpPr>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B126220A-29E6-4FC4-90C9-B8FF59F3EE3F}"/>
              </a:ext>
            </a:extLst>
          </p:cNvPr>
          <p:cNvSpPr>
            <a:spLocks noGrp="1"/>
          </p:cNvSpPr>
          <p:nvPr>
            <p:ph type="sldNum" sz="quarter" idx="16"/>
          </p:nvPr>
        </p:nvSpPr>
        <p:spPr/>
        <p:txBody>
          <a:bodyPr/>
          <a:lstStyle>
            <a:lvl1pPr>
              <a:defRPr/>
            </a:lvl1pPr>
          </a:lstStyle>
          <a:p>
            <a:fld id="{B8E53E98-3BE7-4070-8EDB-D3181C21BEDF}" type="slidenum">
              <a:rPr lang="en-US" altLang="en-US"/>
              <a:pPr/>
              <a:t>‹#›</a:t>
            </a:fld>
            <a:endParaRPr lang="en-US" altLang="en-US"/>
          </a:p>
        </p:txBody>
      </p:sp>
    </p:spTree>
    <p:extLst>
      <p:ext uri="{BB962C8B-B14F-4D97-AF65-F5344CB8AC3E}">
        <p14:creationId xmlns:p14="http://schemas.microsoft.com/office/powerpoint/2010/main" val="541308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824BBE63-1B9C-4DAB-A66A-D59E0AC875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4440" y="609602"/>
            <a:ext cx="7772401" cy="2743199"/>
          </a:xfrm>
        </p:spPr>
        <p:txBody>
          <a:bodyPr/>
          <a:lstStyle>
            <a:lvl1pPr>
              <a:defRPr lang="en-US" sz="2800" b="0" dirty="0"/>
            </a:lvl1pPr>
          </a:lstStyle>
          <a:p>
            <a:pPr lvl="0"/>
            <a:r>
              <a:rPr lang="en-US"/>
              <a:t>Click to edit Master title style</a:t>
            </a:r>
            <a:endParaRPr lang="en-US" dirty="0"/>
          </a:p>
        </p:txBody>
      </p:sp>
      <p:sp>
        <p:nvSpPr>
          <p:cNvPr id="10" name="Text Placeholder 9"/>
          <p:cNvSpPr>
            <a:spLocks noGrp="1"/>
          </p:cNvSpPr>
          <p:nvPr>
            <p:ph type="body" sz="quarter" idx="13"/>
          </p:nvPr>
        </p:nvSpPr>
        <p:spPr>
          <a:xfrm>
            <a:off x="464440" y="3505200"/>
            <a:ext cx="7772401" cy="838200"/>
          </a:xfrm>
        </p:spPr>
        <p:txBody>
          <a:bodyPr rtlCol="0" anchor="b">
            <a:normAutofit/>
          </a:bodyPr>
          <a:lstStyle>
            <a:lvl1pPr>
              <a:buNone/>
              <a:defRPr lang="en-US" sz="2000" b="0" cap="none"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Date Placeholder 3">
            <a:extLst>
              <a:ext uri="{FF2B5EF4-FFF2-40B4-BE49-F238E27FC236}">
                <a16:creationId xmlns:a16="http://schemas.microsoft.com/office/drawing/2014/main" id="{AFE6D9FB-B5EF-4A2D-9BDF-189771BF3C61}"/>
              </a:ext>
            </a:extLst>
          </p:cNvPr>
          <p:cNvSpPr>
            <a:spLocks noGrp="1"/>
          </p:cNvSpPr>
          <p:nvPr>
            <p:ph type="dt" sz="half" idx="14"/>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E00961AD-4230-4B01-8597-F1F57DE7613E}"/>
              </a:ext>
            </a:extLst>
          </p:cNvPr>
          <p:cNvSpPr>
            <a:spLocks noGrp="1"/>
          </p:cNvSpPr>
          <p:nvPr>
            <p:ph type="ftr" sz="quarter" idx="15"/>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AADF2159-68DC-4A85-925E-07CF19AB0D40}"/>
              </a:ext>
            </a:extLst>
          </p:cNvPr>
          <p:cNvSpPr>
            <a:spLocks noGrp="1"/>
          </p:cNvSpPr>
          <p:nvPr>
            <p:ph type="sldNum" sz="quarter" idx="16"/>
          </p:nvPr>
        </p:nvSpPr>
        <p:spPr/>
        <p:txBody>
          <a:bodyPr/>
          <a:lstStyle>
            <a:lvl1pPr>
              <a:defRPr/>
            </a:lvl1pPr>
          </a:lstStyle>
          <a:p>
            <a:fld id="{1F03A7B9-2A97-4B61-8E02-6A026BF2C122}" type="slidenum">
              <a:rPr lang="en-US" altLang="en-US"/>
              <a:pPr/>
              <a:t>‹#›</a:t>
            </a:fld>
            <a:endParaRPr lang="en-US" altLang="en-US"/>
          </a:p>
        </p:txBody>
      </p:sp>
    </p:spTree>
    <p:extLst>
      <p:ext uri="{BB962C8B-B14F-4D97-AF65-F5344CB8AC3E}">
        <p14:creationId xmlns:p14="http://schemas.microsoft.com/office/powerpoint/2010/main" val="3405253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3A398BB5-9D59-4FCD-990E-7095AE03466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title"/>
          </p:nvPr>
        </p:nvSpPr>
        <p:spPr>
          <a:xfrm>
            <a:off x="457200" y="609601"/>
            <a:ext cx="7772400" cy="1456267"/>
          </a:xfrm>
        </p:spPr>
        <p:txBody>
          <a:bodyPr/>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7CC0E25A-0A5D-4553-848F-164F6A1E800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168D4698-D2A3-4DD9-9716-9576D00F319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ACFA632-6132-45AD-A634-7F59DFEBECB3}"/>
              </a:ext>
            </a:extLst>
          </p:cNvPr>
          <p:cNvSpPr>
            <a:spLocks noGrp="1"/>
          </p:cNvSpPr>
          <p:nvPr>
            <p:ph type="sldNum" sz="quarter" idx="12"/>
          </p:nvPr>
        </p:nvSpPr>
        <p:spPr/>
        <p:txBody>
          <a:bodyPr/>
          <a:lstStyle>
            <a:lvl1pPr>
              <a:defRPr/>
            </a:lvl1pPr>
          </a:lstStyle>
          <a:p>
            <a:fld id="{C157640D-EDAE-4DE3-A9E8-B317CA507860}" type="slidenum">
              <a:rPr lang="en-US" altLang="en-US"/>
              <a:pPr/>
              <a:t>‹#›</a:t>
            </a:fld>
            <a:endParaRPr lang="en-US" altLang="en-US"/>
          </a:p>
        </p:txBody>
      </p:sp>
    </p:spTree>
    <p:extLst>
      <p:ext uri="{BB962C8B-B14F-4D97-AF65-F5344CB8AC3E}">
        <p14:creationId xmlns:p14="http://schemas.microsoft.com/office/powerpoint/2010/main" val="2458068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EAD483B5-7E51-4AF9-907E-F28D411340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552978" y="609600"/>
            <a:ext cx="1676621" cy="5181601"/>
          </a:xfrm>
        </p:spPr>
        <p:txBody>
          <a:bodyPr vert="eaVert"/>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BEB689E4-331F-48AC-9D43-F0B045AC262F}"/>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8BE904EC-4C66-47AB-B1EF-E2B4AE0A69D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243E98F-3A2C-4307-948C-A34DD048ACE7}"/>
              </a:ext>
            </a:extLst>
          </p:cNvPr>
          <p:cNvSpPr>
            <a:spLocks noGrp="1"/>
          </p:cNvSpPr>
          <p:nvPr>
            <p:ph type="sldNum" sz="quarter" idx="12"/>
          </p:nvPr>
        </p:nvSpPr>
        <p:spPr/>
        <p:txBody>
          <a:bodyPr/>
          <a:lstStyle>
            <a:lvl1pPr>
              <a:defRPr/>
            </a:lvl1pPr>
          </a:lstStyle>
          <a:p>
            <a:fld id="{97473DF5-A6F4-4B0B-B7B8-72AA296C573B}" type="slidenum">
              <a:rPr lang="en-US" altLang="en-US"/>
              <a:pPr/>
              <a:t>‹#›</a:t>
            </a:fld>
            <a:endParaRPr lang="en-US" altLang="en-US"/>
          </a:p>
        </p:txBody>
      </p:sp>
    </p:spTree>
    <p:extLst>
      <p:ext uri="{BB962C8B-B14F-4D97-AF65-F5344CB8AC3E}">
        <p14:creationId xmlns:p14="http://schemas.microsoft.com/office/powerpoint/2010/main" val="644115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53084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dirty="0"/>
          </a:p>
        </p:txBody>
      </p:sp>
    </p:spTree>
    <p:extLst>
      <p:ext uri="{BB962C8B-B14F-4D97-AF65-F5344CB8AC3E}">
        <p14:creationId xmlns:p14="http://schemas.microsoft.com/office/powerpoint/2010/main" val="1836256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991BD7DF-5A5A-4BAA-A269-9610A2917F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D840200F-91E3-4AB8-969B-3772272701D3}"/>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5774C8F9-FAF4-445C-BC54-CD7E0794522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FC4F2FC-8073-4C1A-AB71-68A9FAF1B3B0}"/>
              </a:ext>
            </a:extLst>
          </p:cNvPr>
          <p:cNvSpPr>
            <a:spLocks noGrp="1"/>
          </p:cNvSpPr>
          <p:nvPr>
            <p:ph type="sldNum" sz="quarter" idx="12"/>
          </p:nvPr>
        </p:nvSpPr>
        <p:spPr/>
        <p:txBody>
          <a:bodyPr/>
          <a:lstStyle>
            <a:lvl1pPr>
              <a:defRPr/>
            </a:lvl1pPr>
          </a:lstStyle>
          <a:p>
            <a:fld id="{5055B2C4-8F2D-4AE5-900F-3C2E6E9AAB7B}" type="slidenum">
              <a:rPr lang="en-US" altLang="en-US"/>
              <a:pPr/>
              <a:t>‹#›</a:t>
            </a:fld>
            <a:endParaRPr lang="en-US" altLang="en-US"/>
          </a:p>
        </p:txBody>
      </p:sp>
    </p:spTree>
    <p:extLst>
      <p:ext uri="{BB962C8B-B14F-4D97-AF65-F5344CB8AC3E}">
        <p14:creationId xmlns:p14="http://schemas.microsoft.com/office/powerpoint/2010/main" val="1457515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858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4586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66FA2D-040C-44A2-B651-55F4A1D1E5AB}"/>
              </a:ext>
            </a:extLst>
          </p:cNvPr>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7212ED1B-A92E-47BC-A8BD-4DA43BFA80ED}"/>
              </a:ext>
            </a:extLst>
          </p:cNvPr>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B936DEB1-12B3-496B-8D18-9AD436EB9244}"/>
              </a:ext>
            </a:extLst>
          </p:cNvPr>
          <p:cNvSpPr>
            <a:spLocks noGrp="1"/>
          </p:cNvSpPr>
          <p:nvPr>
            <p:ph type="sldNum" sz="quarter" idx="12"/>
          </p:nvPr>
        </p:nvSpPr>
        <p:spPr>
          <a:xfrm>
            <a:off x="6553200" y="6248400"/>
            <a:ext cx="1905000" cy="457200"/>
          </a:xfrm>
        </p:spPr>
        <p:txBody>
          <a:bodyPr/>
          <a:lstStyle>
            <a:lvl1pPr>
              <a:defRPr/>
            </a:lvl1pPr>
          </a:lstStyle>
          <a:p>
            <a:fld id="{C98D6D4F-F6D7-4E18-9EBF-D969E6A876AF}" type="slidenum">
              <a:rPr lang="en-US" altLang="en-US"/>
              <a:pPr/>
              <a:t>‹#›</a:t>
            </a:fld>
            <a:endParaRPr lang="en-US" altLang="en-US"/>
          </a:p>
        </p:txBody>
      </p:sp>
    </p:spTree>
    <p:extLst>
      <p:ext uri="{BB962C8B-B14F-4D97-AF65-F5344CB8AC3E}">
        <p14:creationId xmlns:p14="http://schemas.microsoft.com/office/powerpoint/2010/main" val="16151409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2983C67-34DF-4996-AB6A-75BD1B20051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737E4A6-7C8F-4FF0-8EEC-F299CB8A9D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659574A-99BA-44FC-8043-959675FFC89D}"/>
              </a:ext>
            </a:extLst>
          </p:cNvPr>
          <p:cNvSpPr>
            <a:spLocks noGrp="1" noChangeArrowheads="1"/>
          </p:cNvSpPr>
          <p:nvPr>
            <p:ph type="sldNum" sz="quarter" idx="12"/>
          </p:nvPr>
        </p:nvSpPr>
        <p:spPr>
          <a:ln/>
        </p:spPr>
        <p:txBody>
          <a:bodyPr/>
          <a:lstStyle>
            <a:lvl1pPr>
              <a:defRPr/>
            </a:lvl1pPr>
          </a:lstStyle>
          <a:p>
            <a:fld id="{59794651-ED37-4FE6-8766-F6DBAC6240A1}" type="slidenum">
              <a:rPr lang="en-US" altLang="en-US"/>
              <a:pPr/>
              <a:t>‹#›</a:t>
            </a:fld>
            <a:endParaRPr lang="en-US" altLang="en-US"/>
          </a:p>
        </p:txBody>
      </p:sp>
    </p:spTree>
    <p:extLst>
      <p:ext uri="{BB962C8B-B14F-4D97-AF65-F5344CB8AC3E}">
        <p14:creationId xmlns:p14="http://schemas.microsoft.com/office/powerpoint/2010/main" val="4261638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4413BAD-A32F-484F-9546-0F4ACBE3B3B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FCF2EB8-109C-4885-8B6C-93D9811DE3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A02C4B3-1953-473E-A88F-DD959E497A37}"/>
              </a:ext>
            </a:extLst>
          </p:cNvPr>
          <p:cNvSpPr>
            <a:spLocks noGrp="1" noChangeArrowheads="1"/>
          </p:cNvSpPr>
          <p:nvPr>
            <p:ph type="sldNum" sz="quarter" idx="12"/>
          </p:nvPr>
        </p:nvSpPr>
        <p:spPr>
          <a:ln/>
        </p:spPr>
        <p:txBody>
          <a:bodyPr/>
          <a:lstStyle>
            <a:lvl1pPr>
              <a:defRPr/>
            </a:lvl1pPr>
          </a:lstStyle>
          <a:p>
            <a:fld id="{68A2246F-E771-4675-8458-B0A180B3CE65}" type="slidenum">
              <a:rPr lang="en-US" altLang="en-US"/>
              <a:pPr/>
              <a:t>‹#›</a:t>
            </a:fld>
            <a:endParaRPr lang="en-US" altLang="en-US"/>
          </a:p>
        </p:txBody>
      </p:sp>
    </p:spTree>
    <p:extLst>
      <p:ext uri="{BB962C8B-B14F-4D97-AF65-F5344CB8AC3E}">
        <p14:creationId xmlns:p14="http://schemas.microsoft.com/office/powerpoint/2010/main" val="39720422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1A20C26-40FF-45CF-8960-3F51A90491E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84F3319-6A23-412C-9C46-1F95A8F81E5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D9820F-1E88-480B-B97A-DC4ED48172A1}"/>
              </a:ext>
            </a:extLst>
          </p:cNvPr>
          <p:cNvSpPr>
            <a:spLocks noGrp="1" noChangeArrowheads="1"/>
          </p:cNvSpPr>
          <p:nvPr>
            <p:ph type="sldNum" sz="quarter" idx="12"/>
          </p:nvPr>
        </p:nvSpPr>
        <p:spPr>
          <a:ln/>
        </p:spPr>
        <p:txBody>
          <a:bodyPr/>
          <a:lstStyle>
            <a:lvl1pPr>
              <a:defRPr/>
            </a:lvl1pPr>
          </a:lstStyle>
          <a:p>
            <a:fld id="{E76C3992-CE1A-4A3A-8C3C-7F611859B318}" type="slidenum">
              <a:rPr lang="en-US" altLang="en-US"/>
              <a:pPr/>
              <a:t>‹#›</a:t>
            </a:fld>
            <a:endParaRPr lang="en-US" altLang="en-US"/>
          </a:p>
        </p:txBody>
      </p:sp>
    </p:spTree>
    <p:extLst>
      <p:ext uri="{BB962C8B-B14F-4D97-AF65-F5344CB8AC3E}">
        <p14:creationId xmlns:p14="http://schemas.microsoft.com/office/powerpoint/2010/main" val="4112576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5306088-9B58-4730-8832-46EEAFE8679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0B24038-A57A-44E3-AA1B-65D768073C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F07F26A-80ED-46A0-92BE-EB249314E719}"/>
              </a:ext>
            </a:extLst>
          </p:cNvPr>
          <p:cNvSpPr>
            <a:spLocks noGrp="1" noChangeArrowheads="1"/>
          </p:cNvSpPr>
          <p:nvPr>
            <p:ph type="sldNum" sz="quarter" idx="12"/>
          </p:nvPr>
        </p:nvSpPr>
        <p:spPr>
          <a:ln/>
        </p:spPr>
        <p:txBody>
          <a:bodyPr/>
          <a:lstStyle>
            <a:lvl1pPr>
              <a:defRPr/>
            </a:lvl1pPr>
          </a:lstStyle>
          <a:p>
            <a:fld id="{91A9B538-D7AE-4D6E-8982-2CEF2A36B4D9}" type="slidenum">
              <a:rPr lang="en-US" altLang="en-US"/>
              <a:pPr/>
              <a:t>‹#›</a:t>
            </a:fld>
            <a:endParaRPr lang="en-US" altLang="en-US"/>
          </a:p>
        </p:txBody>
      </p:sp>
    </p:spTree>
    <p:extLst>
      <p:ext uri="{BB962C8B-B14F-4D97-AF65-F5344CB8AC3E}">
        <p14:creationId xmlns:p14="http://schemas.microsoft.com/office/powerpoint/2010/main" val="1054676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7A0C5B5-5995-4546-8FFD-4478EB2DAC7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3D8A8BEC-B11B-4C41-BE48-7C3131EE9A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E409820-2F92-48F8-A36D-700D90484819}"/>
              </a:ext>
            </a:extLst>
          </p:cNvPr>
          <p:cNvSpPr>
            <a:spLocks noGrp="1" noChangeArrowheads="1"/>
          </p:cNvSpPr>
          <p:nvPr>
            <p:ph type="sldNum" sz="quarter" idx="12"/>
          </p:nvPr>
        </p:nvSpPr>
        <p:spPr>
          <a:ln/>
        </p:spPr>
        <p:txBody>
          <a:bodyPr/>
          <a:lstStyle>
            <a:lvl1pPr>
              <a:defRPr/>
            </a:lvl1pPr>
          </a:lstStyle>
          <a:p>
            <a:fld id="{75DE22D3-D56F-47ED-A25B-B5E7AC69B094}" type="slidenum">
              <a:rPr lang="en-US" altLang="en-US"/>
              <a:pPr/>
              <a:t>‹#›</a:t>
            </a:fld>
            <a:endParaRPr lang="en-US" altLang="en-US"/>
          </a:p>
        </p:txBody>
      </p:sp>
    </p:spTree>
    <p:extLst>
      <p:ext uri="{BB962C8B-B14F-4D97-AF65-F5344CB8AC3E}">
        <p14:creationId xmlns:p14="http://schemas.microsoft.com/office/powerpoint/2010/main" val="19074671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5786BD4-7AB4-4D94-90FA-7E55B77F29C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8235EE0-00FA-45F0-B510-A3CF2E5149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55C20EEA-769A-4217-BA23-1D33DFBE21B9}"/>
              </a:ext>
            </a:extLst>
          </p:cNvPr>
          <p:cNvSpPr>
            <a:spLocks noGrp="1" noChangeArrowheads="1"/>
          </p:cNvSpPr>
          <p:nvPr>
            <p:ph type="sldNum" sz="quarter" idx="12"/>
          </p:nvPr>
        </p:nvSpPr>
        <p:spPr>
          <a:ln/>
        </p:spPr>
        <p:txBody>
          <a:bodyPr/>
          <a:lstStyle>
            <a:lvl1pPr>
              <a:defRPr/>
            </a:lvl1pPr>
          </a:lstStyle>
          <a:p>
            <a:fld id="{EBCC0BE2-68B3-4C1A-B02A-3EC342D30DFA}" type="slidenum">
              <a:rPr lang="en-US" altLang="en-US"/>
              <a:pPr/>
              <a:t>‹#›</a:t>
            </a:fld>
            <a:endParaRPr lang="en-US" altLang="en-US"/>
          </a:p>
        </p:txBody>
      </p:sp>
    </p:spTree>
    <p:extLst>
      <p:ext uri="{BB962C8B-B14F-4D97-AF65-F5344CB8AC3E}">
        <p14:creationId xmlns:p14="http://schemas.microsoft.com/office/powerpoint/2010/main" val="371926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8C12ECE-1F7C-4DAE-926A-2CA9795ED39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8BB3A0C-C0B4-4314-B09B-1DC9262A5D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39F301A-D7FB-4667-BA10-372B977B2967}"/>
              </a:ext>
            </a:extLst>
          </p:cNvPr>
          <p:cNvSpPr>
            <a:spLocks noGrp="1" noChangeArrowheads="1"/>
          </p:cNvSpPr>
          <p:nvPr>
            <p:ph type="sldNum" sz="quarter" idx="12"/>
          </p:nvPr>
        </p:nvSpPr>
        <p:spPr>
          <a:ln/>
        </p:spPr>
        <p:txBody>
          <a:bodyPr/>
          <a:lstStyle>
            <a:lvl1pPr>
              <a:defRPr/>
            </a:lvl1pPr>
          </a:lstStyle>
          <a:p>
            <a:fld id="{5743EB4F-DF05-4ED6-A8D0-53525998D831}" type="slidenum">
              <a:rPr lang="en-US" altLang="en-US"/>
              <a:pPr/>
              <a:t>‹#›</a:t>
            </a:fld>
            <a:endParaRPr lang="en-US" altLang="en-US"/>
          </a:p>
        </p:txBody>
      </p:sp>
    </p:spTree>
    <p:extLst>
      <p:ext uri="{BB962C8B-B14F-4D97-AF65-F5344CB8AC3E}">
        <p14:creationId xmlns:p14="http://schemas.microsoft.com/office/powerpoint/2010/main" val="27375965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4475A79-CBC3-4E5E-A785-D0023862AF0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FE2264F7-1FB8-457E-86E9-7CF8C24F65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EE9DD65-99DD-4C52-817C-6DC8CAF89C66}"/>
              </a:ext>
            </a:extLst>
          </p:cNvPr>
          <p:cNvSpPr>
            <a:spLocks noGrp="1" noChangeArrowheads="1"/>
          </p:cNvSpPr>
          <p:nvPr>
            <p:ph type="sldNum" sz="quarter" idx="12"/>
          </p:nvPr>
        </p:nvSpPr>
        <p:spPr>
          <a:ln/>
        </p:spPr>
        <p:txBody>
          <a:bodyPr/>
          <a:lstStyle>
            <a:lvl1pPr>
              <a:defRPr/>
            </a:lvl1pPr>
          </a:lstStyle>
          <a:p>
            <a:fld id="{E11D080F-C2F6-48CB-91FD-AC18052E4E1A}" type="slidenum">
              <a:rPr lang="en-US" altLang="en-US"/>
              <a:pPr/>
              <a:t>‹#›</a:t>
            </a:fld>
            <a:endParaRPr lang="en-US" altLang="en-US"/>
          </a:p>
        </p:txBody>
      </p:sp>
    </p:spTree>
    <p:extLst>
      <p:ext uri="{BB962C8B-B14F-4D97-AF65-F5344CB8AC3E}">
        <p14:creationId xmlns:p14="http://schemas.microsoft.com/office/powerpoint/2010/main" val="136799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descr="Celestia-R1---OverlayContentSD.png">
            <a:extLst>
              <a:ext uri="{FF2B5EF4-FFF2-40B4-BE49-F238E27FC236}">
                <a16:creationId xmlns:a16="http://schemas.microsoft.com/office/drawing/2014/main" id="{83091358-A1DC-4EB0-B7EB-50DB724C050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2" y="3308581"/>
            <a:ext cx="7772400" cy="1468800"/>
          </a:xfrm>
        </p:spPr>
        <p:txBody>
          <a:bodyPr anchor="b"/>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a:extLst>
              <a:ext uri="{FF2B5EF4-FFF2-40B4-BE49-F238E27FC236}">
                <a16:creationId xmlns:a16="http://schemas.microsoft.com/office/drawing/2014/main" id="{89D0BE71-9BFD-4008-AFC7-38417658C4B9}"/>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59644C11-7F86-42BC-946A-8CAF06678E2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925F059-BB9B-4598-BF01-D7B4A82972BF}"/>
              </a:ext>
            </a:extLst>
          </p:cNvPr>
          <p:cNvSpPr>
            <a:spLocks noGrp="1"/>
          </p:cNvSpPr>
          <p:nvPr>
            <p:ph type="sldNum" sz="quarter" idx="12"/>
          </p:nvPr>
        </p:nvSpPr>
        <p:spPr/>
        <p:txBody>
          <a:bodyPr/>
          <a:lstStyle>
            <a:lvl1pPr>
              <a:defRPr/>
            </a:lvl1pPr>
          </a:lstStyle>
          <a:p>
            <a:fld id="{774229DC-E7C9-4ED1-967A-DE7B2CD90FE9}" type="slidenum">
              <a:rPr lang="en-US" altLang="en-US"/>
              <a:pPr/>
              <a:t>‹#›</a:t>
            </a:fld>
            <a:endParaRPr lang="en-US" altLang="en-US"/>
          </a:p>
        </p:txBody>
      </p:sp>
    </p:spTree>
    <p:extLst>
      <p:ext uri="{BB962C8B-B14F-4D97-AF65-F5344CB8AC3E}">
        <p14:creationId xmlns:p14="http://schemas.microsoft.com/office/powerpoint/2010/main" val="24298837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DCDF44B-C6BC-448A-9ACA-008E9ADC1D2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5DE1DE8-E53C-497C-A6A2-A097756CAC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F14B858-6253-4D88-82D9-571E52B631B9}"/>
              </a:ext>
            </a:extLst>
          </p:cNvPr>
          <p:cNvSpPr>
            <a:spLocks noGrp="1" noChangeArrowheads="1"/>
          </p:cNvSpPr>
          <p:nvPr>
            <p:ph type="sldNum" sz="quarter" idx="12"/>
          </p:nvPr>
        </p:nvSpPr>
        <p:spPr>
          <a:ln/>
        </p:spPr>
        <p:txBody>
          <a:bodyPr/>
          <a:lstStyle>
            <a:lvl1pPr>
              <a:defRPr/>
            </a:lvl1pPr>
          </a:lstStyle>
          <a:p>
            <a:fld id="{779EBB87-906A-49A0-8CE6-AE5CBDF6F4CC}" type="slidenum">
              <a:rPr lang="en-US" altLang="en-US"/>
              <a:pPr/>
              <a:t>‹#›</a:t>
            </a:fld>
            <a:endParaRPr lang="en-US" altLang="en-US"/>
          </a:p>
        </p:txBody>
      </p:sp>
    </p:spTree>
    <p:extLst>
      <p:ext uri="{BB962C8B-B14F-4D97-AF65-F5344CB8AC3E}">
        <p14:creationId xmlns:p14="http://schemas.microsoft.com/office/powerpoint/2010/main" val="89062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0B663A4-244A-42D3-881B-18CB3092F15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46689C0-F28B-414E-B47D-B6C97B32422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520DD6A-9868-4F92-8A09-84B44A6D5032}"/>
              </a:ext>
            </a:extLst>
          </p:cNvPr>
          <p:cNvSpPr>
            <a:spLocks noGrp="1" noChangeArrowheads="1"/>
          </p:cNvSpPr>
          <p:nvPr>
            <p:ph type="sldNum" sz="quarter" idx="12"/>
          </p:nvPr>
        </p:nvSpPr>
        <p:spPr>
          <a:ln/>
        </p:spPr>
        <p:txBody>
          <a:bodyPr/>
          <a:lstStyle>
            <a:lvl1pPr>
              <a:defRPr/>
            </a:lvl1pPr>
          </a:lstStyle>
          <a:p>
            <a:fld id="{301B98C8-1D0B-49FF-8BC1-90BE66218B4D}" type="slidenum">
              <a:rPr lang="en-US" altLang="en-US"/>
              <a:pPr/>
              <a:t>‹#›</a:t>
            </a:fld>
            <a:endParaRPr lang="en-US" altLang="en-US"/>
          </a:p>
        </p:txBody>
      </p:sp>
    </p:spTree>
    <p:extLst>
      <p:ext uri="{BB962C8B-B14F-4D97-AF65-F5344CB8AC3E}">
        <p14:creationId xmlns:p14="http://schemas.microsoft.com/office/powerpoint/2010/main" val="26314922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4D00CA3-6450-4950-BB72-35C0E72AB1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63987B28-8EA8-46CF-8658-AC2D8C59A7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7C4ED0F-CDA1-4E2E-8024-61BB12CFC7EC}"/>
              </a:ext>
            </a:extLst>
          </p:cNvPr>
          <p:cNvSpPr>
            <a:spLocks noGrp="1" noChangeArrowheads="1"/>
          </p:cNvSpPr>
          <p:nvPr>
            <p:ph type="sldNum" sz="quarter" idx="12"/>
          </p:nvPr>
        </p:nvSpPr>
        <p:spPr>
          <a:ln/>
        </p:spPr>
        <p:txBody>
          <a:bodyPr/>
          <a:lstStyle>
            <a:lvl1pPr>
              <a:defRPr/>
            </a:lvl1pPr>
          </a:lstStyle>
          <a:p>
            <a:fld id="{FD95F139-1A62-4934-89FC-968BDE232FF2}" type="slidenum">
              <a:rPr lang="en-US" altLang="en-US"/>
              <a:pPr/>
              <a:t>‹#›</a:t>
            </a:fld>
            <a:endParaRPr lang="en-US" altLang="en-US"/>
          </a:p>
        </p:txBody>
      </p:sp>
    </p:spTree>
    <p:extLst>
      <p:ext uri="{BB962C8B-B14F-4D97-AF65-F5344CB8AC3E}">
        <p14:creationId xmlns:p14="http://schemas.microsoft.com/office/powerpoint/2010/main" val="4284683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BA89DA7-52F1-4B17-B55A-8354774305B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68CA87B-CDA3-40E1-8E90-46AFDF325E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C1A3AFC-850E-432B-A292-509C96DFB74A}"/>
              </a:ext>
            </a:extLst>
          </p:cNvPr>
          <p:cNvSpPr>
            <a:spLocks noGrp="1" noChangeArrowheads="1"/>
          </p:cNvSpPr>
          <p:nvPr>
            <p:ph type="sldNum" sz="quarter" idx="12"/>
          </p:nvPr>
        </p:nvSpPr>
        <p:spPr>
          <a:ln/>
        </p:spPr>
        <p:txBody>
          <a:bodyPr/>
          <a:lstStyle>
            <a:lvl1pPr>
              <a:defRPr/>
            </a:lvl1pPr>
          </a:lstStyle>
          <a:p>
            <a:fld id="{42652FDA-D57B-402C-8865-B552AFE7BC31}" type="slidenum">
              <a:rPr lang="en-US" altLang="en-US"/>
              <a:pPr/>
              <a:t>‹#›</a:t>
            </a:fld>
            <a:endParaRPr lang="en-US" altLang="en-US"/>
          </a:p>
        </p:txBody>
      </p:sp>
    </p:spTree>
    <p:extLst>
      <p:ext uri="{BB962C8B-B14F-4D97-AF65-F5344CB8AC3E}">
        <p14:creationId xmlns:p14="http://schemas.microsoft.com/office/powerpoint/2010/main" val="21860227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21C93A50-4BAD-4B9C-8E75-6DEA6627510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50CC6E3C-8B89-402D-9613-2A995D4BA8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5C3B0A32-729A-451B-9DB6-E9962C0F3C13}"/>
              </a:ext>
            </a:extLst>
          </p:cNvPr>
          <p:cNvSpPr>
            <a:spLocks noGrp="1" noChangeArrowheads="1"/>
          </p:cNvSpPr>
          <p:nvPr>
            <p:ph type="sldNum" sz="quarter" idx="12"/>
          </p:nvPr>
        </p:nvSpPr>
        <p:spPr>
          <a:ln/>
        </p:spPr>
        <p:txBody>
          <a:bodyPr/>
          <a:lstStyle>
            <a:lvl1pPr>
              <a:defRPr/>
            </a:lvl1pPr>
          </a:lstStyle>
          <a:p>
            <a:fld id="{696CD15D-35B8-4178-801D-3CBF658CBDC5}" type="slidenum">
              <a:rPr lang="en-US" altLang="en-US"/>
              <a:pPr/>
              <a:t>‹#›</a:t>
            </a:fld>
            <a:endParaRPr lang="en-US" altLang="en-US"/>
          </a:p>
        </p:txBody>
      </p:sp>
    </p:spTree>
    <p:extLst>
      <p:ext uri="{BB962C8B-B14F-4D97-AF65-F5344CB8AC3E}">
        <p14:creationId xmlns:p14="http://schemas.microsoft.com/office/powerpoint/2010/main" val="29542437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C7864CB3-7F33-4D03-9DF2-976EC4BD27B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EA2ADB8-DDCF-432F-AFA7-1CACFED325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1FB0A89-B4E7-406B-9AEE-2D462A3C3EC0}"/>
              </a:ext>
            </a:extLst>
          </p:cNvPr>
          <p:cNvSpPr>
            <a:spLocks noGrp="1" noChangeArrowheads="1"/>
          </p:cNvSpPr>
          <p:nvPr>
            <p:ph type="sldNum" sz="quarter" idx="12"/>
          </p:nvPr>
        </p:nvSpPr>
        <p:spPr>
          <a:ln/>
        </p:spPr>
        <p:txBody>
          <a:bodyPr/>
          <a:lstStyle>
            <a:lvl1pPr>
              <a:defRPr/>
            </a:lvl1pPr>
          </a:lstStyle>
          <a:p>
            <a:fld id="{EF9D18DE-5CD5-4A0A-A230-1774C586EED6}" type="slidenum">
              <a:rPr lang="en-US" altLang="en-US"/>
              <a:pPr/>
              <a:t>‹#›</a:t>
            </a:fld>
            <a:endParaRPr lang="en-US" altLang="en-US"/>
          </a:p>
        </p:txBody>
      </p:sp>
    </p:spTree>
    <p:extLst>
      <p:ext uri="{BB962C8B-B14F-4D97-AF65-F5344CB8AC3E}">
        <p14:creationId xmlns:p14="http://schemas.microsoft.com/office/powerpoint/2010/main" val="3366705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01C8E539-8C22-4909-AAD1-324B1C675C9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a:extLst>
              <a:ext uri="{FF2B5EF4-FFF2-40B4-BE49-F238E27FC236}">
                <a16:creationId xmlns:a16="http://schemas.microsoft.com/office/drawing/2014/main" id="{BCB4ED05-B959-4F92-819A-BC2B44C1552B}"/>
              </a:ext>
            </a:extLst>
          </p:cNvPr>
          <p:cNvSpPr>
            <a:spLocks noGrp="1"/>
          </p:cNvSpPr>
          <p:nvPr>
            <p:ph type="dt" sz="half" idx="10"/>
          </p:nvPr>
        </p:nvSpPr>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AB1546B0-A116-4229-992C-EA87C589BB93}"/>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A9EF8F7D-3A82-48ED-A3CF-A86A715A71EF}"/>
              </a:ext>
            </a:extLst>
          </p:cNvPr>
          <p:cNvSpPr>
            <a:spLocks noGrp="1"/>
          </p:cNvSpPr>
          <p:nvPr>
            <p:ph type="sldNum" sz="quarter" idx="12"/>
          </p:nvPr>
        </p:nvSpPr>
        <p:spPr/>
        <p:txBody>
          <a:bodyPr/>
          <a:lstStyle>
            <a:lvl1pPr>
              <a:defRPr/>
            </a:lvl1pPr>
          </a:lstStyle>
          <a:p>
            <a:fld id="{46AA6980-8719-48FB-B2CC-4CE415C527E9}" type="slidenum">
              <a:rPr lang="en-US" altLang="en-US"/>
              <a:pPr/>
              <a:t>‹#›</a:t>
            </a:fld>
            <a:endParaRPr lang="en-US" altLang="en-US"/>
          </a:p>
        </p:txBody>
      </p:sp>
    </p:spTree>
    <p:extLst>
      <p:ext uri="{BB962C8B-B14F-4D97-AF65-F5344CB8AC3E}">
        <p14:creationId xmlns:p14="http://schemas.microsoft.com/office/powerpoint/2010/main" val="3993471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Celestia-R1---OverlayContentSD.png">
            <a:extLst>
              <a:ext uri="{FF2B5EF4-FFF2-40B4-BE49-F238E27FC236}">
                <a16:creationId xmlns:a16="http://schemas.microsoft.com/office/drawing/2014/main" id="{D9D5ED8F-018F-4EE9-B48B-6C1730B868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a:extLst>
              <a:ext uri="{FF2B5EF4-FFF2-40B4-BE49-F238E27FC236}">
                <a16:creationId xmlns:a16="http://schemas.microsoft.com/office/drawing/2014/main" id="{0E3B8A99-9723-40C8-A00B-92053DB4C6FE}"/>
              </a:ext>
            </a:extLst>
          </p:cNvPr>
          <p:cNvSpPr>
            <a:spLocks noGrp="1"/>
          </p:cNvSpPr>
          <p:nvPr>
            <p:ph type="dt" sz="half" idx="10"/>
          </p:nvPr>
        </p:nvSpPr>
        <p:spPr/>
        <p:txBody>
          <a:bodyPr/>
          <a:lstStyle>
            <a:lvl1pPr>
              <a:defRPr/>
            </a:lvl1pPr>
          </a:lstStyle>
          <a:p>
            <a:pPr>
              <a:defRPr/>
            </a:pPr>
            <a:endParaRPr lang="en-US"/>
          </a:p>
        </p:txBody>
      </p:sp>
      <p:sp>
        <p:nvSpPr>
          <p:cNvPr id="9" name="Footer Placeholder 7">
            <a:extLst>
              <a:ext uri="{FF2B5EF4-FFF2-40B4-BE49-F238E27FC236}">
                <a16:creationId xmlns:a16="http://schemas.microsoft.com/office/drawing/2014/main" id="{B77163D6-FB1B-4F25-A46F-94E8BD83CB55}"/>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8">
            <a:extLst>
              <a:ext uri="{FF2B5EF4-FFF2-40B4-BE49-F238E27FC236}">
                <a16:creationId xmlns:a16="http://schemas.microsoft.com/office/drawing/2014/main" id="{41E50730-BB29-4427-AAE0-A0618AE0B05B}"/>
              </a:ext>
            </a:extLst>
          </p:cNvPr>
          <p:cNvSpPr>
            <a:spLocks noGrp="1"/>
          </p:cNvSpPr>
          <p:nvPr>
            <p:ph type="sldNum" sz="quarter" idx="12"/>
          </p:nvPr>
        </p:nvSpPr>
        <p:spPr/>
        <p:txBody>
          <a:bodyPr/>
          <a:lstStyle>
            <a:lvl1pPr>
              <a:defRPr/>
            </a:lvl1pPr>
          </a:lstStyle>
          <a:p>
            <a:fld id="{B319CDAF-C471-4728-B373-6086610ACC0F}" type="slidenum">
              <a:rPr lang="en-US" altLang="en-US"/>
              <a:pPr/>
              <a:t>‹#›</a:t>
            </a:fld>
            <a:endParaRPr lang="en-US" altLang="en-US"/>
          </a:p>
        </p:txBody>
      </p:sp>
    </p:spTree>
    <p:extLst>
      <p:ext uri="{BB962C8B-B14F-4D97-AF65-F5344CB8AC3E}">
        <p14:creationId xmlns:p14="http://schemas.microsoft.com/office/powerpoint/2010/main" val="1819207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Celestia-R1---OverlayContentSD.png">
            <a:extLst>
              <a:ext uri="{FF2B5EF4-FFF2-40B4-BE49-F238E27FC236}">
                <a16:creationId xmlns:a16="http://schemas.microsoft.com/office/drawing/2014/main" id="{2AC86437-7C42-4941-95F2-EB140FFAA5B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1" y="609601"/>
            <a:ext cx="7772400" cy="1456267"/>
          </a:xfrm>
        </p:spPr>
        <p:txBody>
          <a:bodyPr/>
          <a:lstStyle>
            <a:lvl1pPr>
              <a:defRPr sz="3200"/>
            </a:lvl1pPr>
          </a:lstStyle>
          <a:p>
            <a:r>
              <a:rPr lang="en-US"/>
              <a:t>Click to edit Master title style</a:t>
            </a:r>
            <a:endParaRPr lang="en-US" dirty="0"/>
          </a:p>
        </p:txBody>
      </p:sp>
      <p:sp>
        <p:nvSpPr>
          <p:cNvPr id="4" name="Date Placeholder 2">
            <a:extLst>
              <a:ext uri="{FF2B5EF4-FFF2-40B4-BE49-F238E27FC236}">
                <a16:creationId xmlns:a16="http://schemas.microsoft.com/office/drawing/2014/main" id="{8D676585-5CAA-44F0-9146-BA9E1BB55DDC}"/>
              </a:ext>
            </a:extLst>
          </p:cNvPr>
          <p:cNvSpPr>
            <a:spLocks noGrp="1"/>
          </p:cNvSpPr>
          <p:nvPr>
            <p:ph type="dt" sz="half" idx="10"/>
          </p:nvPr>
        </p:nvSpPr>
        <p:spPr/>
        <p:txBody>
          <a:bodyPr/>
          <a:lstStyle>
            <a:lvl1pPr>
              <a:defRPr/>
            </a:lvl1pPr>
          </a:lstStyle>
          <a:p>
            <a:pPr>
              <a:defRPr/>
            </a:pPr>
            <a:endParaRPr lang="en-US"/>
          </a:p>
        </p:txBody>
      </p:sp>
      <p:sp>
        <p:nvSpPr>
          <p:cNvPr id="5" name="Footer Placeholder 3">
            <a:extLst>
              <a:ext uri="{FF2B5EF4-FFF2-40B4-BE49-F238E27FC236}">
                <a16:creationId xmlns:a16="http://schemas.microsoft.com/office/drawing/2014/main" id="{DCF7D211-346C-48EE-9098-634D81BD324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6671F56A-015D-45A2-BCB1-435009E8AF80}"/>
              </a:ext>
            </a:extLst>
          </p:cNvPr>
          <p:cNvSpPr>
            <a:spLocks noGrp="1"/>
          </p:cNvSpPr>
          <p:nvPr>
            <p:ph type="sldNum" sz="quarter" idx="12"/>
          </p:nvPr>
        </p:nvSpPr>
        <p:spPr/>
        <p:txBody>
          <a:bodyPr/>
          <a:lstStyle>
            <a:lvl1pPr>
              <a:defRPr/>
            </a:lvl1pPr>
          </a:lstStyle>
          <a:p>
            <a:fld id="{1A4D8E70-9124-4FD2-9369-88B25BC3B2F9}" type="slidenum">
              <a:rPr lang="en-US" altLang="en-US"/>
              <a:pPr/>
              <a:t>‹#›</a:t>
            </a:fld>
            <a:endParaRPr lang="en-US" altLang="en-US"/>
          </a:p>
        </p:txBody>
      </p:sp>
    </p:spTree>
    <p:extLst>
      <p:ext uri="{BB962C8B-B14F-4D97-AF65-F5344CB8AC3E}">
        <p14:creationId xmlns:p14="http://schemas.microsoft.com/office/powerpoint/2010/main" val="1342843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Celestia-R1---OverlayContentSD.png">
            <a:extLst>
              <a:ext uri="{FF2B5EF4-FFF2-40B4-BE49-F238E27FC236}">
                <a16:creationId xmlns:a16="http://schemas.microsoft.com/office/drawing/2014/main" id="{D471FBF0-69B2-452D-9C79-E23367366D3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a:extLst>
              <a:ext uri="{FF2B5EF4-FFF2-40B4-BE49-F238E27FC236}">
                <a16:creationId xmlns:a16="http://schemas.microsoft.com/office/drawing/2014/main" id="{A45834C5-AF6C-459E-9F0C-5344D9806AE5}"/>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521497FE-F00F-4DB9-970D-A2CC7765282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74D8C170-A929-4F74-8CA4-D95B23D44775}"/>
              </a:ext>
            </a:extLst>
          </p:cNvPr>
          <p:cNvSpPr>
            <a:spLocks noGrp="1"/>
          </p:cNvSpPr>
          <p:nvPr>
            <p:ph type="sldNum" sz="quarter" idx="12"/>
          </p:nvPr>
        </p:nvSpPr>
        <p:spPr/>
        <p:txBody>
          <a:bodyPr/>
          <a:lstStyle>
            <a:lvl1pPr>
              <a:defRPr/>
            </a:lvl1pPr>
          </a:lstStyle>
          <a:p>
            <a:fld id="{9A840B10-AF18-4A74-AD00-C3F5F5B6789C}" type="slidenum">
              <a:rPr lang="en-US" altLang="en-US"/>
              <a:pPr/>
              <a:t>‹#›</a:t>
            </a:fld>
            <a:endParaRPr lang="en-US" altLang="en-US"/>
          </a:p>
        </p:txBody>
      </p:sp>
    </p:spTree>
    <p:extLst>
      <p:ext uri="{BB962C8B-B14F-4D97-AF65-F5344CB8AC3E}">
        <p14:creationId xmlns:p14="http://schemas.microsoft.com/office/powerpoint/2010/main" val="3732497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2102E12A-B92F-48F2-9BF1-EC54EA4B96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1718" y="1557868"/>
            <a:ext cx="2862910" cy="1439332"/>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606144" y="609601"/>
            <a:ext cx="4627975" cy="5181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a:extLst>
              <a:ext uri="{FF2B5EF4-FFF2-40B4-BE49-F238E27FC236}">
                <a16:creationId xmlns:a16="http://schemas.microsoft.com/office/drawing/2014/main" id="{33083BBF-FC4F-478B-8BCB-6468651EBF91}"/>
              </a:ext>
            </a:extLst>
          </p:cNvPr>
          <p:cNvSpPr>
            <a:spLocks noGrp="1"/>
          </p:cNvSpPr>
          <p:nvPr>
            <p:ph type="dt" sz="half" idx="10"/>
          </p:nvPr>
        </p:nvSpPr>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F054D9C3-8ACF-45EF-9ECE-7E409B816FE6}"/>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9D2CE711-44C7-4E3D-A6DE-7D4CD9329066}"/>
              </a:ext>
            </a:extLst>
          </p:cNvPr>
          <p:cNvSpPr>
            <a:spLocks noGrp="1"/>
          </p:cNvSpPr>
          <p:nvPr>
            <p:ph type="sldNum" sz="quarter" idx="12"/>
          </p:nvPr>
        </p:nvSpPr>
        <p:spPr/>
        <p:txBody>
          <a:bodyPr/>
          <a:lstStyle>
            <a:lvl1pPr>
              <a:defRPr/>
            </a:lvl1pPr>
          </a:lstStyle>
          <a:p>
            <a:fld id="{DEF40886-4ADF-4830-942E-DB778CFD0CCA}" type="slidenum">
              <a:rPr lang="en-US" altLang="en-US"/>
              <a:pPr/>
              <a:t>‹#›</a:t>
            </a:fld>
            <a:endParaRPr lang="en-US" altLang="en-US"/>
          </a:p>
        </p:txBody>
      </p:sp>
    </p:spTree>
    <p:extLst>
      <p:ext uri="{BB962C8B-B14F-4D97-AF65-F5344CB8AC3E}">
        <p14:creationId xmlns:p14="http://schemas.microsoft.com/office/powerpoint/2010/main" val="2484412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elestia-R1---OverlayContentSD.png">
            <a:extLst>
              <a:ext uri="{FF2B5EF4-FFF2-40B4-BE49-F238E27FC236}">
                <a16:creationId xmlns:a16="http://schemas.microsoft.com/office/drawing/2014/main" id="{85ED6D29-02F2-4F61-9082-C233C3004DC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2128" y="1735672"/>
            <a:ext cx="4097204" cy="1371600"/>
          </a:xfrm>
        </p:spPr>
        <p:txBody>
          <a:bodyPr anchor="b"/>
          <a:lstStyle>
            <a:lvl1pPr algn="l">
              <a:defRPr sz="24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rtlCol="0" anchor="t">
            <a:normAutofit/>
          </a:bodyPr>
          <a:lstStyle>
            <a:lvl1pPr>
              <a:defRPr lang="en-US" sz="1600" dirty="0"/>
            </a:lvl1pPr>
          </a:lstStyle>
          <a:p>
            <a:pPr lvl="0"/>
            <a:r>
              <a:rPr lang="en-US" noProof="0" dirty="0"/>
              <a:t>Click icon to add picture</a:t>
            </a:r>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a:extLst>
              <a:ext uri="{FF2B5EF4-FFF2-40B4-BE49-F238E27FC236}">
                <a16:creationId xmlns:a16="http://schemas.microsoft.com/office/drawing/2014/main" id="{09F8C31C-EA43-439E-8AD9-AB450A3389E9}"/>
              </a:ext>
            </a:extLst>
          </p:cNvPr>
          <p:cNvSpPr>
            <a:spLocks noGrp="1"/>
          </p:cNvSpPr>
          <p:nvPr>
            <p:ph type="dt" sz="half" idx="10"/>
          </p:nvPr>
        </p:nvSpPr>
        <p:spPr/>
        <p:txBody>
          <a:bodyPr/>
          <a:lstStyle>
            <a:lvl1pPr>
              <a:defRPr/>
            </a:lvl1pPr>
          </a:lstStyle>
          <a:p>
            <a:pPr>
              <a:defRPr/>
            </a:pPr>
            <a:endParaRPr lang="en-US"/>
          </a:p>
        </p:txBody>
      </p:sp>
      <p:sp>
        <p:nvSpPr>
          <p:cNvPr id="7" name="Footer Placeholder 5">
            <a:extLst>
              <a:ext uri="{FF2B5EF4-FFF2-40B4-BE49-F238E27FC236}">
                <a16:creationId xmlns:a16="http://schemas.microsoft.com/office/drawing/2014/main" id="{7599C022-C9AE-4211-A90A-DB8980FD59E6}"/>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66D84FCA-9BEA-4777-80F8-8F810EA38F0C}"/>
              </a:ext>
            </a:extLst>
          </p:cNvPr>
          <p:cNvSpPr>
            <a:spLocks noGrp="1"/>
          </p:cNvSpPr>
          <p:nvPr>
            <p:ph type="sldNum" sz="quarter" idx="12"/>
          </p:nvPr>
        </p:nvSpPr>
        <p:spPr/>
        <p:txBody>
          <a:bodyPr/>
          <a:lstStyle>
            <a:lvl1pPr>
              <a:defRPr/>
            </a:lvl1pPr>
          </a:lstStyle>
          <a:p>
            <a:fld id="{2C932BD2-12FC-4377-89B1-8A24EE25BC41}" type="slidenum">
              <a:rPr lang="en-US" altLang="en-US"/>
              <a:pPr/>
              <a:t>‹#›</a:t>
            </a:fld>
            <a:endParaRPr lang="en-US" altLang="en-US"/>
          </a:p>
        </p:txBody>
      </p:sp>
    </p:spTree>
    <p:extLst>
      <p:ext uri="{BB962C8B-B14F-4D97-AF65-F5344CB8AC3E}">
        <p14:creationId xmlns:p14="http://schemas.microsoft.com/office/powerpoint/2010/main" val="3852126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2.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149133-2471-4A3B-A67A-E2CC3F150CB7}"/>
              </a:ext>
            </a:extLst>
          </p:cNvPr>
          <p:cNvSpPr>
            <a:spLocks noGrp="1"/>
          </p:cNvSpPr>
          <p:nvPr>
            <p:ph type="title"/>
          </p:nvPr>
        </p:nvSpPr>
        <p:spPr>
          <a:xfrm>
            <a:off x="457200" y="609600"/>
            <a:ext cx="7772400" cy="1455738"/>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2051" name="Text Placeholder 2">
            <a:extLst>
              <a:ext uri="{FF2B5EF4-FFF2-40B4-BE49-F238E27FC236}">
                <a16:creationId xmlns:a16="http://schemas.microsoft.com/office/drawing/2014/main" id="{0712499C-D831-4790-9352-98D3A7382527}"/>
              </a:ext>
            </a:extLst>
          </p:cNvPr>
          <p:cNvSpPr>
            <a:spLocks noGrp="1"/>
          </p:cNvSpPr>
          <p:nvPr>
            <p:ph type="body" idx="1"/>
          </p:nvPr>
        </p:nvSpPr>
        <p:spPr bwMode="auto">
          <a:xfrm>
            <a:off x="457200" y="2141538"/>
            <a:ext cx="7772400" cy="364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CA33E60-C06B-41B7-9A1E-FE616F738F3B}"/>
              </a:ext>
            </a:extLst>
          </p:cNvPr>
          <p:cNvSpPr>
            <a:spLocks noGrp="1"/>
          </p:cNvSpPr>
          <p:nvPr>
            <p:ph type="dt" sz="half" idx="2"/>
          </p:nvPr>
        </p:nvSpPr>
        <p:spPr>
          <a:xfrm>
            <a:off x="6523038" y="5870575"/>
            <a:ext cx="1212850" cy="377825"/>
          </a:xfrm>
          <a:prstGeom prst="rect">
            <a:avLst/>
          </a:prstGeom>
        </p:spPr>
        <p:txBody>
          <a:bodyPr vert="horz" lIns="91440" tIns="45720" rIns="91440" bIns="45720" rtlCol="0" anchor="ctr"/>
          <a:lstStyle>
            <a:lvl1pPr algn="r">
              <a:defRPr sz="1000" b="0" i="0">
                <a:solidFill>
                  <a:schemeClr val="tx1"/>
                </a:solidFill>
                <a:effectLst/>
                <a:latin typeface="+mn-lt"/>
                <a:ea typeface="ＭＳ Ｐゴシック" panose="020B0600070205080204" pitchFamily="34" charset="-128"/>
                <a:cs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B8B86E99-2F8A-4896-AA5F-C332D7DA8CFA}"/>
              </a:ext>
            </a:extLst>
          </p:cNvPr>
          <p:cNvSpPr>
            <a:spLocks noGrp="1"/>
          </p:cNvSpPr>
          <p:nvPr>
            <p:ph type="ftr" sz="quarter" idx="3"/>
          </p:nvPr>
        </p:nvSpPr>
        <p:spPr>
          <a:xfrm>
            <a:off x="457200" y="5870575"/>
            <a:ext cx="5989638" cy="377825"/>
          </a:xfrm>
          <a:prstGeom prst="rect">
            <a:avLst/>
          </a:prstGeom>
        </p:spPr>
        <p:txBody>
          <a:bodyPr vert="horz" lIns="91440" tIns="45720" rIns="91440" bIns="45720" rtlCol="0" anchor="ctr"/>
          <a:lstStyle>
            <a:lvl1pPr algn="l">
              <a:defRPr sz="1000" b="0" i="0">
                <a:solidFill>
                  <a:schemeClr val="tx1"/>
                </a:solidFill>
                <a:effectLst/>
                <a:latin typeface="+mn-lt"/>
                <a:ea typeface="ＭＳ Ｐゴシック" panose="020B0600070205080204" pitchFamily="34" charset="-128"/>
                <a:cs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805F5C04-AE48-46EE-8F46-6CAF8EA779A9}"/>
              </a:ext>
            </a:extLst>
          </p:cNvPr>
          <p:cNvSpPr>
            <a:spLocks noGrp="1"/>
          </p:cNvSpPr>
          <p:nvPr>
            <p:ph type="sldNum" sz="quarter" idx="4"/>
          </p:nvPr>
        </p:nvSpPr>
        <p:spPr>
          <a:xfrm>
            <a:off x="7812088" y="5870575"/>
            <a:ext cx="417512" cy="377825"/>
          </a:xfrm>
          <a:prstGeom prst="rect">
            <a:avLst/>
          </a:prstGeom>
        </p:spPr>
        <p:txBody>
          <a:bodyPr vert="horz" wrap="square" lIns="91440" tIns="45720" rIns="91440" bIns="45720" numCol="1" anchor="ctr" anchorCtr="0" compatLnSpc="1">
            <a:prstTxWarp prst="textNoShape">
              <a:avLst/>
            </a:prstTxWarp>
          </a:bodyPr>
          <a:lstStyle>
            <a:lvl1pPr algn="r">
              <a:defRPr sz="1000">
                <a:latin typeface="Calibri" panose="020F0502020204030204" pitchFamily="34" charset="0"/>
                <a:ea typeface="ＭＳ Ｐゴシック" panose="020B0600070205080204" pitchFamily="34" charset="-128"/>
              </a:defRPr>
            </a:lvl1pPr>
          </a:lstStyle>
          <a:p>
            <a:fld id="{6B8EB70C-D346-4088-9316-E975696C12E4}"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9559" r:id="rId1"/>
    <p:sldLayoutId id="2147489560" r:id="rId2"/>
    <p:sldLayoutId id="2147489561" r:id="rId3"/>
    <p:sldLayoutId id="2147489562" r:id="rId4"/>
    <p:sldLayoutId id="2147489563" r:id="rId5"/>
    <p:sldLayoutId id="2147489564" r:id="rId6"/>
    <p:sldLayoutId id="2147489565" r:id="rId7"/>
    <p:sldLayoutId id="2147489566" r:id="rId8"/>
    <p:sldLayoutId id="2147489567" r:id="rId9"/>
    <p:sldLayoutId id="2147489568" r:id="rId10"/>
    <p:sldLayoutId id="2147489569" r:id="rId11"/>
    <p:sldLayoutId id="2147489570" r:id="rId12"/>
    <p:sldLayoutId id="2147489571" r:id="rId13"/>
    <p:sldLayoutId id="2147489572" r:id="rId14"/>
    <p:sldLayoutId id="2147489573" r:id="rId15"/>
    <p:sldLayoutId id="2147489574" r:id="rId16"/>
    <p:sldLayoutId id="2147489575" r:id="rId17"/>
    <p:sldLayoutId id="2147489576" r:id="rId18"/>
    <p:sldLayoutId id="2147489577" r:id="rId19"/>
    <p:sldLayoutId id="2147489578" r:id="rId20"/>
    <p:sldLayoutId id="2147489579" r:id="rId21"/>
  </p:sldLayoutIdLst>
  <p:txStyles>
    <p:titleStyle>
      <a:lvl1pPr algn="l" defTabSz="457200" rtl="0" eaLnBrk="0" fontAlgn="base" hangingPunct="0">
        <a:spcBef>
          <a:spcPct val="0"/>
        </a:spcBef>
        <a:spcAft>
          <a:spcPct val="0"/>
        </a:spcAft>
        <a:defRPr sz="3200" kern="1200" cap="all">
          <a:ln w="3175" cmpd="sng">
            <a:noFill/>
          </a:ln>
          <a:solidFill>
            <a:schemeClr val="tx1"/>
          </a:solidFill>
          <a:latin typeface="+mj-lt"/>
          <a:ea typeface="+mj-ea"/>
          <a:cs typeface="+mj-cs"/>
        </a:defRPr>
      </a:lvl1pPr>
      <a:lvl2pPr algn="l" defTabSz="457200" rtl="0" eaLnBrk="0" fontAlgn="base" hangingPunct="0">
        <a:spcBef>
          <a:spcPct val="0"/>
        </a:spcBef>
        <a:spcAft>
          <a:spcPct val="0"/>
        </a:spcAft>
        <a:defRPr sz="3200">
          <a:solidFill>
            <a:schemeClr val="tx1"/>
          </a:solidFill>
          <a:latin typeface="Calibri Light" panose="020F0302020204030204" pitchFamily="34" charset="0"/>
        </a:defRPr>
      </a:lvl2pPr>
      <a:lvl3pPr algn="l" defTabSz="457200" rtl="0" eaLnBrk="0" fontAlgn="base" hangingPunct="0">
        <a:spcBef>
          <a:spcPct val="0"/>
        </a:spcBef>
        <a:spcAft>
          <a:spcPct val="0"/>
        </a:spcAft>
        <a:defRPr sz="3200">
          <a:solidFill>
            <a:schemeClr val="tx1"/>
          </a:solidFill>
          <a:latin typeface="Calibri Light" panose="020F0302020204030204" pitchFamily="34" charset="0"/>
        </a:defRPr>
      </a:lvl3pPr>
      <a:lvl4pPr algn="l" defTabSz="457200" rtl="0" eaLnBrk="0" fontAlgn="base" hangingPunct="0">
        <a:spcBef>
          <a:spcPct val="0"/>
        </a:spcBef>
        <a:spcAft>
          <a:spcPct val="0"/>
        </a:spcAft>
        <a:defRPr sz="3200">
          <a:solidFill>
            <a:schemeClr val="tx1"/>
          </a:solidFill>
          <a:latin typeface="Calibri Light" panose="020F0302020204030204" pitchFamily="34" charset="0"/>
        </a:defRPr>
      </a:lvl4pPr>
      <a:lvl5pPr algn="l" defTabSz="457200" rtl="0" eaLnBrk="0" fontAlgn="base" hangingPunct="0">
        <a:spcBef>
          <a:spcPct val="0"/>
        </a:spcBef>
        <a:spcAft>
          <a:spcPct val="0"/>
        </a:spcAft>
        <a:defRPr sz="3200">
          <a:solidFill>
            <a:schemeClr val="tx1"/>
          </a:solidFill>
          <a:latin typeface="Calibri Light" panose="020F03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0" fontAlgn="base" hangingPunct="0">
        <a:spcBef>
          <a:spcPct val="0"/>
        </a:spcBef>
        <a:spcAft>
          <a:spcPts val="1000"/>
        </a:spcAft>
        <a:buClr>
          <a:schemeClr val="tx1"/>
        </a:buClr>
        <a:buSzPct val="100000"/>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0"/>
        </a:spcBef>
        <a:spcAft>
          <a:spcPts val="1000"/>
        </a:spcAft>
        <a:buClr>
          <a:schemeClr val="tx1"/>
        </a:buClr>
        <a:buSzPct val="100000"/>
        <a:buFont typeface="Arial" panose="020B0604020202020204" pitchFamily="34" charset="0"/>
        <a:buChar char="•"/>
        <a:defRPr sz="1600" kern="1200">
          <a:solidFill>
            <a:schemeClr val="tx1"/>
          </a:solidFill>
          <a:latin typeface="+mn-lt"/>
          <a:ea typeface="+mn-ea"/>
          <a:cs typeface="+mn-cs"/>
        </a:defRPr>
      </a:lvl2pPr>
      <a:lvl3pPr marL="1200150" indent="-285750" algn="l" defTabSz="457200" rtl="0" eaLnBrk="0" fontAlgn="base" hangingPunct="0">
        <a:spcBef>
          <a:spcPct val="0"/>
        </a:spcBef>
        <a:spcAft>
          <a:spcPts val="10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543050" indent="-171450" algn="l" defTabSz="457200" rtl="0" eaLnBrk="0" fontAlgn="base" hangingPunct="0">
        <a:spcBef>
          <a:spcPct val="0"/>
        </a:spcBef>
        <a:spcAft>
          <a:spcPts val="1000"/>
        </a:spcAft>
        <a:buClr>
          <a:schemeClr val="tx1"/>
        </a:buClr>
        <a:buSzPct val="100000"/>
        <a:buFont typeface="Arial" panose="020B0604020202020204" pitchFamily="34" charset="0"/>
        <a:buChar char="•"/>
        <a:defRPr sz="1200" kern="1200">
          <a:solidFill>
            <a:schemeClr val="tx1"/>
          </a:solidFill>
          <a:latin typeface="+mn-lt"/>
          <a:ea typeface="+mn-ea"/>
          <a:cs typeface="+mn-cs"/>
        </a:defRPr>
      </a:lvl4pPr>
      <a:lvl5pPr marL="2000250" indent="-171450" algn="l" defTabSz="457200" rtl="0" eaLnBrk="0" fontAlgn="base" hangingPunct="0">
        <a:spcBef>
          <a:spcPct val="0"/>
        </a:spcBef>
        <a:spcAft>
          <a:spcPts val="1000"/>
        </a:spcAft>
        <a:buClr>
          <a:schemeClr val="tx1"/>
        </a:buClr>
        <a:buSzPct val="10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EC7714BE-7973-401B-89BD-933ABC4D56AB}"/>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Rectangle 3">
            <a:extLst>
              <a:ext uri="{FF2B5EF4-FFF2-40B4-BE49-F238E27FC236}">
                <a16:creationId xmlns:a16="http://schemas.microsoft.com/office/drawing/2014/main" id="{20E3AAF1-56E1-486A-8471-6C73B186F4F8}"/>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4212" name="Rectangle 4">
            <a:extLst>
              <a:ext uri="{FF2B5EF4-FFF2-40B4-BE49-F238E27FC236}">
                <a16:creationId xmlns:a16="http://schemas.microsoft.com/office/drawing/2014/main" id="{1CB15604-D29B-45B8-AE2A-909D7CD8C70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atin typeface="Arial" charset="0"/>
                <a:ea typeface="ＭＳ Ｐゴシック" pitchFamily="29" charset="-128"/>
                <a:cs typeface="Arial" panose="020B0604020202020204" pitchFamily="34" charset="0"/>
              </a:defRPr>
            </a:lvl1pPr>
          </a:lstStyle>
          <a:p>
            <a:pPr>
              <a:defRPr/>
            </a:pPr>
            <a:endParaRPr lang="en-US"/>
          </a:p>
        </p:txBody>
      </p:sp>
      <p:sp>
        <p:nvSpPr>
          <p:cNvPr id="94213" name="Rectangle 5">
            <a:extLst>
              <a:ext uri="{FF2B5EF4-FFF2-40B4-BE49-F238E27FC236}">
                <a16:creationId xmlns:a16="http://schemas.microsoft.com/office/drawing/2014/main" id="{29BFF5CF-C511-4848-88E8-4F83391D87C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atin typeface="Arial" charset="0"/>
                <a:ea typeface="ＭＳ Ｐゴシック" pitchFamily="29" charset="-128"/>
                <a:cs typeface="Arial" panose="020B0604020202020204" pitchFamily="34" charset="0"/>
              </a:defRPr>
            </a:lvl1pPr>
          </a:lstStyle>
          <a:p>
            <a:pPr>
              <a:defRPr/>
            </a:pPr>
            <a:endParaRPr lang="en-US"/>
          </a:p>
        </p:txBody>
      </p:sp>
      <p:sp>
        <p:nvSpPr>
          <p:cNvPr id="94214" name="Rectangle 6">
            <a:extLst>
              <a:ext uri="{FF2B5EF4-FFF2-40B4-BE49-F238E27FC236}">
                <a16:creationId xmlns:a16="http://schemas.microsoft.com/office/drawing/2014/main" id="{4A62F928-25D1-4A11-A2B6-AAA32D380227}"/>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panose="020B0600070205080204" pitchFamily="34" charset="-128"/>
              </a:defRPr>
            </a:lvl1pPr>
          </a:lstStyle>
          <a:p>
            <a:fld id="{EAFCD6D8-238A-42A6-A762-AD42C675287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9545" r:id="rId1"/>
    <p:sldLayoutId id="2147489546" r:id="rId2"/>
    <p:sldLayoutId id="2147489547" r:id="rId3"/>
    <p:sldLayoutId id="2147489548" r:id="rId4"/>
    <p:sldLayoutId id="2147489549" r:id="rId5"/>
    <p:sldLayoutId id="2147489550" r:id="rId6"/>
    <p:sldLayoutId id="2147489551" r:id="rId7"/>
    <p:sldLayoutId id="2147489552" r:id="rId8"/>
    <p:sldLayoutId id="2147489553" r:id="rId9"/>
    <p:sldLayoutId id="2147489554" r:id="rId10"/>
    <p:sldLayoutId id="2147489555" r:id="rId11"/>
    <p:sldLayoutId id="2147489556" r:id="rId12"/>
    <p:sldLayoutId id="2147489557" r:id="rId13"/>
    <p:sldLayoutId id="2147489558" r:id="rId14"/>
  </p:sldLayoutIdLst>
  <p:txStyles>
    <p:title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Times New Roman" pitchFamily="18" charset="0"/>
        </a:defRPr>
      </a:lvl2pPr>
      <a:lvl3pPr algn="ctr" rtl="0" eaLnBrk="0" fontAlgn="base" hangingPunct="0">
        <a:spcBef>
          <a:spcPct val="0"/>
        </a:spcBef>
        <a:spcAft>
          <a:spcPct val="0"/>
        </a:spcAft>
        <a:defRPr sz="4400" b="1">
          <a:solidFill>
            <a:schemeClr val="tx2"/>
          </a:solidFill>
          <a:latin typeface="Times New Roman" pitchFamily="18" charset="0"/>
        </a:defRPr>
      </a:lvl3pPr>
      <a:lvl4pPr algn="ctr" rtl="0" eaLnBrk="0" fontAlgn="base" hangingPunct="0">
        <a:spcBef>
          <a:spcPct val="0"/>
        </a:spcBef>
        <a:spcAft>
          <a:spcPct val="0"/>
        </a:spcAft>
        <a:defRPr sz="4400" b="1">
          <a:solidFill>
            <a:schemeClr val="tx2"/>
          </a:solidFill>
          <a:latin typeface="Times New Roman" pitchFamily="18" charset="0"/>
        </a:defRPr>
      </a:lvl4pPr>
      <a:lvl5pPr algn="ctr" rtl="0" eaLnBrk="0" fontAlgn="base" hangingPunct="0">
        <a:spcBef>
          <a:spcPct val="0"/>
        </a:spcBef>
        <a:spcAft>
          <a:spcPct val="0"/>
        </a:spcAft>
        <a:defRPr sz="4400" b="1">
          <a:solidFill>
            <a:schemeClr val="tx2"/>
          </a:solidFill>
          <a:latin typeface="Times New Roman" pitchFamily="18" charset="0"/>
        </a:defRPr>
      </a:lvl5pPr>
      <a:lvl6pPr marL="457200" algn="ctr" rtl="0" eaLnBrk="1" fontAlgn="base" hangingPunct="1">
        <a:spcBef>
          <a:spcPct val="0"/>
        </a:spcBef>
        <a:spcAft>
          <a:spcPct val="0"/>
        </a:spcAft>
        <a:defRPr sz="4400" b="1">
          <a:solidFill>
            <a:schemeClr val="tx2"/>
          </a:solidFill>
          <a:latin typeface="Times New Roman" pitchFamily="18" charset="0"/>
        </a:defRPr>
      </a:lvl6pPr>
      <a:lvl7pPr marL="914400" algn="ctr" rtl="0" eaLnBrk="1" fontAlgn="base" hangingPunct="1">
        <a:spcBef>
          <a:spcPct val="0"/>
        </a:spcBef>
        <a:spcAft>
          <a:spcPct val="0"/>
        </a:spcAft>
        <a:defRPr sz="4400" b="1">
          <a:solidFill>
            <a:schemeClr val="tx2"/>
          </a:solidFill>
          <a:latin typeface="Times New Roman" pitchFamily="18" charset="0"/>
        </a:defRPr>
      </a:lvl7pPr>
      <a:lvl8pPr marL="1371600" algn="ctr" rtl="0" eaLnBrk="1" fontAlgn="base" hangingPunct="1">
        <a:spcBef>
          <a:spcPct val="0"/>
        </a:spcBef>
        <a:spcAft>
          <a:spcPct val="0"/>
        </a:spcAft>
        <a:defRPr sz="4400" b="1">
          <a:solidFill>
            <a:schemeClr val="tx2"/>
          </a:solidFill>
          <a:latin typeface="Times New Roman" pitchFamily="18" charset="0"/>
        </a:defRPr>
      </a:lvl8pPr>
      <a:lvl9pPr marL="1828800" algn="ctr" rtl="0" eaLnBrk="1" fontAlgn="base" hangingPunct="1">
        <a:spcBef>
          <a:spcPct val="0"/>
        </a:spcBef>
        <a:spcAft>
          <a:spcPct val="0"/>
        </a:spcAft>
        <a:defRPr sz="4400" b="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8.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43.png"/><Relationship Id="rId5" Type="http://schemas.openxmlformats.org/officeDocument/2006/relationships/oleObject" Target="../embeddings/oleObject2.bin"/><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5" Type="http://schemas.openxmlformats.org/officeDocument/2006/relationships/image" Target="../media/image63.wmf"/><Relationship Id="rId4" Type="http://schemas.openxmlformats.org/officeDocument/2006/relationships/image" Target="../media/image62.jpeg"/></Relationships>
</file>

<file path=ppt/slides/_rels/slide4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4.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9.xml"/><Relationship Id="rId5" Type="http://schemas.openxmlformats.org/officeDocument/2006/relationships/image" Target="../media/image88.jpeg"/><Relationship Id="rId4" Type="http://schemas.openxmlformats.org/officeDocument/2006/relationships/image" Target="../media/image87.jpeg"/></Relationships>
</file>

<file path=ppt/slides/_rels/slide5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F81FC96-BC36-45D8-9323-993459ED30FA}"/>
              </a:ext>
            </a:extLst>
          </p:cNvPr>
          <p:cNvSpPr>
            <a:spLocks noGrp="1" noChangeArrowheads="1"/>
          </p:cNvSpPr>
          <p:nvPr>
            <p:ph type="ctrTitle"/>
          </p:nvPr>
        </p:nvSpPr>
        <p:spPr>
          <a:xfrm>
            <a:off x="22225" y="1905000"/>
            <a:ext cx="9144000" cy="1295400"/>
          </a:xfrm>
        </p:spPr>
        <p:txBody>
          <a:bodyPr>
            <a:noAutofit/>
          </a:bodyPr>
          <a:lstStyle/>
          <a:p>
            <a:pPr algn="ctr" rtl="0">
              <a:defRPr/>
            </a:pPr>
            <a:r>
              <a:rPr lang="en-US" sz="3200" dirty="0">
                <a:solidFill>
                  <a:srgbClr val="FFFF00"/>
                </a:solidFill>
                <a:latin typeface="Times New Roman" pitchFamily="18" charset="0"/>
                <a:cs typeface="Times New Roman" pitchFamily="18" charset="0"/>
              </a:rPr>
              <a:t>surgical TREATMENT OF FRACTURES </a:t>
            </a:r>
            <a:br>
              <a:rPr lang="en-US" sz="3200" dirty="0">
                <a:solidFill>
                  <a:srgbClr val="FFFF00"/>
                </a:solidFill>
                <a:latin typeface="Times New Roman" pitchFamily="18" charset="0"/>
                <a:cs typeface="Times New Roman" pitchFamily="18" charset="0"/>
              </a:rPr>
            </a:br>
            <a:endParaRPr lang="en-US" sz="3200" dirty="0">
              <a:solidFill>
                <a:srgbClr val="FFFF00"/>
              </a:solidFill>
              <a:latin typeface="Times New Roman" pitchFamily="18" charset="0"/>
              <a:cs typeface="Times New Roman" pitchFamily="18" charset="0"/>
            </a:endParaRPr>
          </a:p>
        </p:txBody>
      </p:sp>
      <p:sp>
        <p:nvSpPr>
          <p:cNvPr id="4099" name="Rectangle 3">
            <a:extLst>
              <a:ext uri="{FF2B5EF4-FFF2-40B4-BE49-F238E27FC236}">
                <a16:creationId xmlns:a16="http://schemas.microsoft.com/office/drawing/2014/main" id="{7FBF55C7-1D7D-44A7-92DF-667374074673}"/>
              </a:ext>
            </a:extLst>
          </p:cNvPr>
          <p:cNvSpPr>
            <a:spLocks noGrp="1" noChangeArrowheads="1"/>
          </p:cNvSpPr>
          <p:nvPr>
            <p:ph type="subTitle" idx="1"/>
          </p:nvPr>
        </p:nvSpPr>
        <p:spPr>
          <a:xfrm>
            <a:off x="0" y="3810000"/>
            <a:ext cx="9144000" cy="2125663"/>
          </a:xfrm>
        </p:spPr>
        <p:txBody>
          <a:bodyPr>
            <a:normAutofit fontScale="77500" lnSpcReduction="20000"/>
          </a:bodyPr>
          <a:lstStyle/>
          <a:p>
            <a:pPr algn="ctr"/>
            <a:r>
              <a:rPr lang="en-US" sz="2100" dirty="0">
                <a:latin typeface="Times New Roman" pitchFamily="18" charset="0"/>
                <a:cs typeface="Times New Roman" pitchFamily="18" charset="0"/>
              </a:rPr>
              <a:t>Asst. Professor </a:t>
            </a:r>
            <a:r>
              <a:rPr lang="en-US" sz="2100" dirty="0" err="1">
                <a:latin typeface="Times New Roman" pitchFamily="18" charset="0"/>
                <a:cs typeface="Times New Roman" pitchFamily="18" charset="0"/>
              </a:rPr>
              <a:t>Željko</a:t>
            </a:r>
            <a:r>
              <a:rPr lang="en-US" sz="2100" dirty="0">
                <a:latin typeface="Times New Roman" pitchFamily="18" charset="0"/>
                <a:cs typeface="Times New Roman" pitchFamily="18" charset="0"/>
              </a:rPr>
              <a:t> </a:t>
            </a:r>
            <a:r>
              <a:rPr lang="en-US" sz="2100" dirty="0" err="1">
                <a:latin typeface="Times New Roman" pitchFamily="18" charset="0"/>
                <a:cs typeface="Times New Roman" pitchFamily="18" charset="0"/>
              </a:rPr>
              <a:t>Stepanović</a:t>
            </a:r>
            <a:r>
              <a:rPr lang="en-US" sz="2100" dirty="0">
                <a:latin typeface="Times New Roman" pitchFamily="18" charset="0"/>
                <a:cs typeface="Times New Roman" pitchFamily="18" charset="0"/>
              </a:rPr>
              <a:t>, orthopedic surgeon,</a:t>
            </a:r>
          </a:p>
          <a:p>
            <a:pPr algn="ctr"/>
            <a:r>
              <a:rPr lang="en-US" sz="2100" dirty="0">
                <a:latin typeface="Times New Roman" pitchFamily="18" charset="0"/>
                <a:cs typeface="Times New Roman" pitchFamily="18" charset="0"/>
              </a:rPr>
              <a:t>Clinic for Orthopedics and Traumatology of UCC Kragujevac,</a:t>
            </a:r>
          </a:p>
          <a:p>
            <a:pPr algn="ctr"/>
            <a:r>
              <a:rPr lang="en-US" sz="2100" dirty="0">
                <a:latin typeface="Times New Roman" pitchFamily="18" charset="0"/>
                <a:cs typeface="Times New Roman" pitchFamily="18" charset="0"/>
              </a:rPr>
              <a:t>Faculty of Medical Sciences, University of Kragujevac</a:t>
            </a:r>
            <a:endParaRPr lang="sr-Latn-RS" sz="2100" dirty="0">
              <a:latin typeface="Times New Roman" pitchFamily="18" charset="0"/>
              <a:cs typeface="Times New Roman" pitchFamily="18" charset="0"/>
            </a:endParaRPr>
          </a:p>
          <a:p>
            <a:pPr algn="ctr"/>
            <a:r>
              <a:rPr lang="sr-Latn-RS" sz="2100" dirty="0">
                <a:latin typeface="Times New Roman" pitchFamily="18" charset="0"/>
                <a:cs typeface="Times New Roman" pitchFamily="18" charset="0"/>
              </a:rPr>
              <a:t>28 th week IAMS</a:t>
            </a:r>
            <a:endParaRPr lang="en-US" sz="2100" dirty="0">
              <a:latin typeface="Times New Roman" pitchFamily="18" charset="0"/>
              <a:cs typeface="Times New Roman" pitchFamily="18" charset="0"/>
            </a:endParaRPr>
          </a:p>
          <a:p>
            <a:pPr algn="ctr" rtl="0">
              <a:buFont typeface="Arial" charset="0"/>
              <a:buNone/>
              <a:defRPr/>
            </a:pPr>
            <a:r>
              <a:rPr lang="en-US" sz="1600" dirty="0">
                <a:latin typeface="Times New Roman" pitchFamily="18" charset="0"/>
                <a:cs typeface="Times New Roman" pitchFamily="18" charset="0"/>
              </a:rPr>
              <a:t> </a:t>
            </a:r>
          </a:p>
          <a:p>
            <a:pPr algn="ctr" rtl="0">
              <a:buFont typeface="Arial" charset="0"/>
              <a:buNone/>
              <a:defRPr/>
            </a:pPr>
            <a:endParaRPr lang="en-US" sz="1600" dirty="0">
              <a:latin typeface="Times New Roman" pitchFamily="18" charset="0"/>
              <a:cs typeface="Times New Roman" pitchFamily="18" charset="0"/>
            </a:endParaRPr>
          </a:p>
          <a:p>
            <a:pPr algn="ctr" rtl="0" eaLnBrk="1" hangingPunct="1">
              <a:defRPr/>
            </a:pPr>
            <a:r>
              <a:rPr lang="en-US" altLang="en-US" sz="2000" dirty="0">
                <a:latin typeface="Times New Roman" panose="02020603050405020304" pitchFamily="18" charset="0"/>
                <a:cs typeface="Times New Roman" panose="02020603050405020304" pitchFamily="18" charset="0"/>
              </a:rPr>
              <a:t> </a:t>
            </a:r>
          </a:p>
        </p:txBody>
      </p:sp>
      <p:sp>
        <p:nvSpPr>
          <p:cNvPr id="25604" name="TextBox 1">
            <a:extLst>
              <a:ext uri="{FF2B5EF4-FFF2-40B4-BE49-F238E27FC236}">
                <a16:creationId xmlns:a16="http://schemas.microsoft.com/office/drawing/2014/main" id="{33564AF4-30F5-4482-927D-21A71951560C}"/>
              </a:ext>
            </a:extLst>
          </p:cNvPr>
          <p:cNvSpPr txBox="1">
            <a:spLocks noChangeArrowheads="1"/>
          </p:cNvSpPr>
          <p:nvPr/>
        </p:nvSpPr>
        <p:spPr bwMode="auto">
          <a:xfrm>
            <a:off x="69850" y="5932488"/>
            <a:ext cx="907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r>
              <a:rPr lang="en-US" altLang="en-US" sz="2400">
                <a:latin typeface="Times New Roman" panose="02020603050405020304" pitchFamily="18" charset="0"/>
              </a:rPr>
              <a:t> </a:t>
            </a:r>
          </a:p>
        </p:txBody>
      </p:sp>
      <p:pic>
        <p:nvPicPr>
          <p:cNvPr id="25605" name="Picture 1" descr="MFgrb.gif">
            <a:extLst>
              <a:ext uri="{FF2B5EF4-FFF2-40B4-BE49-F238E27FC236}">
                <a16:creationId xmlns:a16="http://schemas.microsoft.com/office/drawing/2014/main" id="{8C0D2D2F-B9C5-4A4A-A533-118A8AD9D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3513" y="457200"/>
            <a:ext cx="8413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Rectangle 2">
            <a:extLst>
              <a:ext uri="{FF2B5EF4-FFF2-40B4-BE49-F238E27FC236}">
                <a16:creationId xmlns:a16="http://schemas.microsoft.com/office/drawing/2014/main" id="{09E78639-5393-49F8-B6BE-4C28DABA6004}"/>
              </a:ext>
            </a:extLst>
          </p:cNvPr>
          <p:cNvSpPr>
            <a:spLocks noChangeArrowheads="1"/>
          </p:cNvSpPr>
          <p:nvPr/>
        </p:nvSpPr>
        <p:spPr bwMode="auto">
          <a:xfrm>
            <a:off x="69850" y="-19050"/>
            <a:ext cx="9144000" cy="0"/>
          </a:xfrm>
          <a:prstGeom prst="rect">
            <a:avLst/>
          </a:prstGeom>
          <a:noFill/>
          <a:ln>
            <a:noFill/>
          </a:ln>
          <a:effectLst>
            <a:prstShdw prst="shdw17" dist="17961" dir="2700000">
              <a:srgbClr val="999999"/>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endParaRPr lang="en-US"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4C5A33CC-1F72-4F5B-8CBA-43724EB025F0}"/>
              </a:ext>
            </a:extLst>
          </p:cNvPr>
          <p:cNvSpPr>
            <a:spLocks noGrp="1" noChangeArrowheads="1"/>
          </p:cNvSpPr>
          <p:nvPr>
            <p:ph type="title"/>
          </p:nvPr>
        </p:nvSpPr>
        <p:spPr>
          <a:xfrm>
            <a:off x="304800" y="381000"/>
            <a:ext cx="8839200" cy="1455738"/>
          </a:xfrm>
        </p:spPr>
        <p:txBody>
          <a:bodyPr/>
          <a:lstStyle/>
          <a:p>
            <a:pPr algn="ctr" rtl="0">
              <a:defRPr/>
            </a:pPr>
            <a:r>
              <a:rPr lang="sr-Latn-CS" sz="3600" dirty="0">
                <a:solidFill>
                  <a:srgbClr val="FFFF00"/>
                </a:solidFill>
                <a:latin typeface="Times New Roman" pitchFamily="18" charset="0"/>
              </a:rPr>
              <a:t>Disadvantages of internal fixation</a:t>
            </a:r>
            <a:endParaRPr lang="en-US" sz="3600" dirty="0">
              <a:solidFill>
                <a:srgbClr val="FFFF00"/>
              </a:solidFill>
              <a:latin typeface="Times New Roman" pitchFamily="18" charset="0"/>
            </a:endParaRPr>
          </a:p>
        </p:txBody>
      </p:sp>
      <p:sp>
        <p:nvSpPr>
          <p:cNvPr id="34819" name="Rectangle 3">
            <a:extLst>
              <a:ext uri="{FF2B5EF4-FFF2-40B4-BE49-F238E27FC236}">
                <a16:creationId xmlns:a16="http://schemas.microsoft.com/office/drawing/2014/main" id="{C0F9A500-8202-476F-ADD7-C22B34521E86}"/>
              </a:ext>
            </a:extLst>
          </p:cNvPr>
          <p:cNvSpPr>
            <a:spLocks noGrp="1" noChangeArrowheads="1"/>
          </p:cNvSpPr>
          <p:nvPr>
            <p:ph type="body" idx="1"/>
          </p:nvPr>
        </p:nvSpPr>
        <p:spPr>
          <a:xfrm>
            <a:off x="457200" y="2141538"/>
            <a:ext cx="8229600" cy="4106862"/>
          </a:xfrm>
        </p:spPr>
        <p:txBody>
          <a:bodyPr/>
          <a:lstStyle/>
          <a:p>
            <a:pPr marL="514350" indent="-514350" algn="l" rtl="0">
              <a:buFont typeface="Calibri Light" panose="020F0302020204030204" pitchFamily="34" charset="0"/>
              <a:buAutoNum type="arabicPeriod"/>
            </a:pPr>
            <a:r>
              <a:rPr lang="sr-Latn-CS" altLang="en-US" sz="2800" dirty="0">
                <a:latin typeface="Times New Roman" panose="02020603050405020304" pitchFamily="18" charset="0"/>
              </a:rPr>
              <a:t>Implants do not induce fracture healing</a:t>
            </a:r>
          </a:p>
          <a:p>
            <a:pPr marL="514350" indent="-514350" algn="l" rtl="0">
              <a:buFont typeface="Calibri Light" panose="020F0302020204030204" pitchFamily="34" charset="0"/>
              <a:buAutoNum type="arabicPeriod"/>
            </a:pPr>
            <a:r>
              <a:rPr lang="sr-Latn-CS" altLang="en-US" sz="2800" dirty="0">
                <a:latin typeface="Times New Roman" panose="02020603050405020304" pitchFamily="18" charset="0"/>
              </a:rPr>
              <a:t>Implant / bone fracture</a:t>
            </a:r>
          </a:p>
          <a:p>
            <a:pPr marL="514350" indent="-514350" algn="l" rtl="0">
              <a:buFont typeface="Calibri Light" panose="020F0302020204030204" pitchFamily="34" charset="0"/>
              <a:buAutoNum type="arabicPeriod"/>
            </a:pPr>
            <a:r>
              <a:rPr lang="sr-Latn-CS" altLang="en-US" sz="2800" dirty="0">
                <a:latin typeface="Times New Roman" panose="02020603050405020304" pitchFamily="18" charset="0"/>
              </a:rPr>
              <a:t>Possibility of infection of the </a:t>
            </a:r>
            <a:r>
              <a:rPr lang="en-GB" altLang="en-US" sz="2800" dirty="0" err="1">
                <a:latin typeface="Times New Roman" panose="02020603050405020304" pitchFamily="18" charset="0"/>
              </a:rPr>
              <a:t>operat</a:t>
            </a:r>
            <a:r>
              <a:rPr lang="sr-Latn-RS" altLang="en-US" sz="2800" dirty="0">
                <a:latin typeface="Times New Roman" panose="02020603050405020304" pitchFamily="18" charset="0"/>
              </a:rPr>
              <a:t>ive</a:t>
            </a:r>
            <a:r>
              <a:rPr lang="en-GB" altLang="en-US" sz="2800" dirty="0">
                <a:latin typeface="Times New Roman" panose="02020603050405020304" pitchFamily="18" charset="0"/>
              </a:rPr>
              <a:t> site</a:t>
            </a:r>
            <a:endParaRPr lang="sr-Latn-CS" altLang="en-US" sz="2800" dirty="0">
              <a:latin typeface="Times New Roman" panose="02020603050405020304" pitchFamily="18" charset="0"/>
            </a:endParaRPr>
          </a:p>
          <a:p>
            <a:pPr marL="514350" indent="-514350" algn="l" rtl="0">
              <a:buFont typeface="Calibri Light" panose="020F0302020204030204" pitchFamily="34" charset="0"/>
              <a:buAutoNum type="arabicPeriod"/>
            </a:pPr>
            <a:r>
              <a:rPr lang="sr-Latn-CS" altLang="en-US" sz="2800" dirty="0">
                <a:latin typeface="Times New Roman" panose="02020603050405020304" pitchFamily="18" charset="0"/>
              </a:rPr>
              <a:t>Fracture after implant removal</a:t>
            </a:r>
          </a:p>
          <a:p>
            <a:pPr marL="514350" indent="-514350" algn="l" rtl="0">
              <a:buFont typeface="Calibri Light" panose="020F0302020204030204" pitchFamily="34" charset="0"/>
              <a:buAutoNum type="arabicPeriod"/>
            </a:pPr>
            <a:r>
              <a:rPr lang="sr-Latn-CS" altLang="en-US" sz="2800" dirty="0">
                <a:latin typeface="Times New Roman" panose="02020603050405020304" pitchFamily="18" charset="0"/>
              </a:rPr>
              <a:t>Discomfort from implants</a:t>
            </a:r>
          </a:p>
          <a:p>
            <a:pPr marL="514350" indent="-514350" algn="l" rtl="0">
              <a:buFont typeface="Arial" panose="020B0604020202020204" pitchFamily="34" charset="0"/>
              <a:buNone/>
            </a:pPr>
            <a:r>
              <a:rPr lang="sr-Latn-CS" altLang="en-US" sz="2800" dirty="0">
                <a:latin typeface="Times New Roman" panose="02020603050405020304" pitchFamily="18" charset="0"/>
              </a:rPr>
              <a:t>(subcutaneous position, pain in the entry zone during IM nailing, etc.)</a:t>
            </a:r>
            <a:endParaRPr lang="en-US" altLang="en-US" sz="2800" dirty="0">
              <a:latin typeface="Times New Roman" panose="02020603050405020304" pitchFamily="18" charset="0"/>
            </a:endParaRPr>
          </a:p>
        </p:txBody>
      </p:sp>
    </p:spTree>
  </p:cSld>
  <p:clrMapOvr>
    <a:masterClrMapping/>
  </p:clrMapOvr>
  <p:transition advTm="3039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1EB452D-67A5-40FF-B873-13ABABE4F60A}"/>
              </a:ext>
            </a:extLst>
          </p:cNvPr>
          <p:cNvSpPr>
            <a:spLocks noGrp="1" noChangeArrowheads="1"/>
          </p:cNvSpPr>
          <p:nvPr>
            <p:ph type="title"/>
          </p:nvPr>
        </p:nvSpPr>
        <p:spPr>
          <a:xfrm>
            <a:off x="685800" y="228600"/>
            <a:ext cx="7772400" cy="1143000"/>
          </a:xfrm>
        </p:spPr>
        <p:txBody>
          <a:bodyPr/>
          <a:lstStyle/>
          <a:p>
            <a:pPr algn="ctr" rtl="0">
              <a:defRPr/>
            </a:pPr>
            <a:r>
              <a:rPr lang="sr-Latn-RS" altLang="en-US" sz="3600" dirty="0">
                <a:solidFill>
                  <a:srgbClr val="FFFF00"/>
                </a:solidFill>
                <a:latin typeface="Times New Roman" pitchFamily="18" charset="0"/>
                <a:cs typeface="Times New Roman" pitchFamily="18" charset="0"/>
              </a:rPr>
              <a:t>fracture types</a:t>
            </a:r>
            <a:endParaRPr lang="en-US" altLang="en-US" sz="3600" b="1" dirty="0">
              <a:solidFill>
                <a:srgbClr val="FFFF00"/>
              </a:solidFill>
              <a:latin typeface="Times New Roman" pitchFamily="18" charset="0"/>
              <a:cs typeface="Times New Roman" pitchFamily="18" charset="0"/>
            </a:endParaRPr>
          </a:p>
        </p:txBody>
      </p:sp>
      <p:sp>
        <p:nvSpPr>
          <p:cNvPr id="35843" name="Rectangle 3">
            <a:extLst>
              <a:ext uri="{FF2B5EF4-FFF2-40B4-BE49-F238E27FC236}">
                <a16:creationId xmlns:a16="http://schemas.microsoft.com/office/drawing/2014/main" id="{846F0B7A-C101-4FC9-AE77-2A5B366607F9}"/>
              </a:ext>
            </a:extLst>
          </p:cNvPr>
          <p:cNvSpPr>
            <a:spLocks noGrp="1" noChangeArrowheads="1"/>
          </p:cNvSpPr>
          <p:nvPr>
            <p:ph type="body" idx="1"/>
          </p:nvPr>
        </p:nvSpPr>
        <p:spPr>
          <a:xfrm>
            <a:off x="228600" y="1295400"/>
            <a:ext cx="8686800" cy="3352800"/>
          </a:xfrm>
        </p:spPr>
        <p:txBody>
          <a:bodyPr/>
          <a:lstStyle/>
          <a:p>
            <a:pPr algn="l" rtl="0">
              <a:buFont typeface="Arial" charset="0"/>
              <a:buChar char="•"/>
              <a:defRPr/>
            </a:pPr>
            <a:r>
              <a:rPr lang="vi-VN" sz="2000" dirty="0">
                <a:latin typeface="Times New Roman" pitchFamily="18" charset="0"/>
                <a:cs typeface="Times New Roman" pitchFamily="18" charset="0"/>
              </a:rPr>
              <a:t>Fracture patterns occur based on the manner, magnitude, and speed of force applied to the bone</a:t>
            </a:r>
          </a:p>
          <a:p>
            <a:pPr algn="l" rtl="0">
              <a:buFont typeface="Arial" charset="0"/>
              <a:buChar char="•"/>
              <a:defRPr/>
            </a:pPr>
            <a:r>
              <a:rPr lang="vi-VN" sz="2000" dirty="0">
                <a:latin typeface="Times New Roman" pitchFamily="18" charset="0"/>
                <a:cs typeface="Times New Roman" pitchFamily="18" charset="0"/>
              </a:rPr>
              <a:t>Bending load → transverse fractures without/with wedge segment</a:t>
            </a:r>
          </a:p>
          <a:p>
            <a:pPr algn="l" rtl="0">
              <a:buFont typeface="Arial" charset="0"/>
              <a:buChar char="•"/>
              <a:defRPr/>
            </a:pPr>
            <a:r>
              <a:rPr lang="vi-VN" sz="2000" dirty="0">
                <a:latin typeface="Times New Roman" pitchFamily="18" charset="0"/>
                <a:cs typeface="Times New Roman" pitchFamily="18" charset="0"/>
              </a:rPr>
              <a:t>3-point bending → wedge segment fracture</a:t>
            </a:r>
          </a:p>
          <a:p>
            <a:pPr algn="l" rtl="0">
              <a:buFont typeface="Arial" charset="0"/>
              <a:buChar char="•"/>
              <a:defRPr/>
            </a:pPr>
            <a:r>
              <a:rPr lang="vi-VN" sz="2000" dirty="0">
                <a:latin typeface="Times New Roman" pitchFamily="18" charset="0"/>
                <a:cs typeface="Times New Roman" pitchFamily="18" charset="0"/>
              </a:rPr>
              <a:t>4-point bending → segmental fracture</a:t>
            </a:r>
          </a:p>
          <a:p>
            <a:pPr algn="l" rtl="0">
              <a:buFont typeface="Arial" charset="0"/>
              <a:buChar char="•"/>
              <a:defRPr/>
            </a:pPr>
            <a:r>
              <a:rPr lang="vi-VN" sz="2000" dirty="0">
                <a:latin typeface="Times New Roman" pitchFamily="18" charset="0"/>
                <a:cs typeface="Times New Roman" pitchFamily="18" charset="0"/>
              </a:rPr>
              <a:t>Torsional loading → oblique or spiral fracture</a:t>
            </a:r>
          </a:p>
          <a:p>
            <a:pPr algn="l" rtl="0">
              <a:buFont typeface="Arial" charset="0"/>
              <a:buChar char="•"/>
              <a:defRPr/>
            </a:pPr>
            <a:r>
              <a:rPr lang="vi-VN" sz="2000" dirty="0">
                <a:latin typeface="Times New Roman" pitchFamily="18" charset="0"/>
                <a:cs typeface="Times New Roman" pitchFamily="18" charset="0"/>
              </a:rPr>
              <a:t>Axial load → articular impact fracture (plateau T, pylon T, etc.)</a:t>
            </a:r>
            <a:endParaRPr lang="en-US" altLang="en-US" sz="2000" dirty="0">
              <a:latin typeface="Times New Roman" pitchFamily="18" charset="0"/>
              <a:cs typeface="Times New Roman" pitchFamily="18" charset="0"/>
            </a:endParaRPr>
          </a:p>
        </p:txBody>
      </p:sp>
      <p:pic>
        <p:nvPicPr>
          <p:cNvPr id="35844" name="Picture 12" descr="Fx Patterns 010">
            <a:extLst>
              <a:ext uri="{FF2B5EF4-FFF2-40B4-BE49-F238E27FC236}">
                <a16:creationId xmlns:a16="http://schemas.microsoft.com/office/drawing/2014/main" id="{EC660F26-E85D-47CD-A603-E58BB9118265}"/>
              </a:ext>
            </a:extLst>
          </p:cNvPr>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7162800" y="4648200"/>
            <a:ext cx="1479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3" descr="Fx Patterns 001">
            <a:extLst>
              <a:ext uri="{FF2B5EF4-FFF2-40B4-BE49-F238E27FC236}">
                <a16:creationId xmlns:a16="http://schemas.microsoft.com/office/drawing/2014/main" id="{894B3607-67A4-47C3-A494-B819DDE80BEA}"/>
              </a:ext>
            </a:extLst>
          </p:cNvPr>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5562600" y="4648200"/>
            <a:ext cx="1479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14" descr="Fx Patterns 003">
            <a:extLst>
              <a:ext uri="{FF2B5EF4-FFF2-40B4-BE49-F238E27FC236}">
                <a16:creationId xmlns:a16="http://schemas.microsoft.com/office/drawing/2014/main" id="{B8C84400-0413-4F12-B6C6-A53B5BE9A31E}"/>
              </a:ext>
            </a:extLst>
          </p:cNvP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685800" y="4648200"/>
            <a:ext cx="1479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15" descr="Fx Patterns 006">
            <a:extLst>
              <a:ext uri="{FF2B5EF4-FFF2-40B4-BE49-F238E27FC236}">
                <a16:creationId xmlns:a16="http://schemas.microsoft.com/office/drawing/2014/main" id="{C2D287B2-375E-43EB-B672-707DD07C9975}"/>
              </a:ext>
            </a:extLst>
          </p:cNvPr>
          <p:cNvPicPr>
            <a:picLocks noChangeAspect="1" noChangeArrowheads="1"/>
          </p:cNvPicPr>
          <p:nvPr/>
        </p:nvPicPr>
        <p:blipFill>
          <a:blip r:embed="rId6">
            <a:grayscl/>
            <a:extLst>
              <a:ext uri="{28A0092B-C50C-407E-A947-70E740481C1C}">
                <a14:useLocalDpi xmlns:a14="http://schemas.microsoft.com/office/drawing/2010/main" val="0"/>
              </a:ext>
            </a:extLst>
          </a:blip>
          <a:srcRect/>
          <a:stretch>
            <a:fillRect/>
          </a:stretch>
        </p:blipFill>
        <p:spPr bwMode="auto">
          <a:xfrm>
            <a:off x="2286000" y="4648200"/>
            <a:ext cx="1479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16" descr="Fx Patterns 007">
            <a:extLst>
              <a:ext uri="{FF2B5EF4-FFF2-40B4-BE49-F238E27FC236}">
                <a16:creationId xmlns:a16="http://schemas.microsoft.com/office/drawing/2014/main" id="{AAC48B8B-E4C1-469F-9043-B634AD148352}"/>
              </a:ext>
            </a:extLst>
          </p:cNvPr>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3962400" y="4648200"/>
            <a:ext cx="1479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385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AB4A21-BCA5-4A57-9C85-20D9420AD9AD}"/>
              </a:ext>
            </a:extLst>
          </p:cNvPr>
          <p:cNvSpPr>
            <a:spLocks noGrp="1"/>
          </p:cNvSpPr>
          <p:nvPr>
            <p:ph type="title"/>
          </p:nvPr>
        </p:nvSpPr>
        <p:spPr>
          <a:xfrm>
            <a:off x="457200" y="152400"/>
            <a:ext cx="8305800" cy="990600"/>
          </a:xfrm>
        </p:spPr>
        <p:txBody>
          <a:bodyPr/>
          <a:lstStyle/>
          <a:p>
            <a:pPr algn="ctr" rtl="0">
              <a:defRPr/>
            </a:pPr>
            <a:r>
              <a:rPr lang="en-US" dirty="0">
                <a:solidFill>
                  <a:srgbClr val="FFFF00"/>
                </a:solidFill>
                <a:latin typeface="Times New Roman" pitchFamily="18" charset="0"/>
                <a:cs typeface="Times New Roman" pitchFamily="18" charset="0"/>
              </a:rPr>
              <a:t>Biomechanics of fracture healing</a:t>
            </a:r>
          </a:p>
        </p:txBody>
      </p:sp>
      <p:sp>
        <p:nvSpPr>
          <p:cNvPr id="5" name="Content Placeholder 4">
            <a:extLst>
              <a:ext uri="{FF2B5EF4-FFF2-40B4-BE49-F238E27FC236}">
                <a16:creationId xmlns:a16="http://schemas.microsoft.com/office/drawing/2014/main" id="{4DC825CF-BBFD-4C88-B01D-82609FBB2412}"/>
              </a:ext>
            </a:extLst>
          </p:cNvPr>
          <p:cNvSpPr>
            <a:spLocks noGrp="1"/>
          </p:cNvSpPr>
          <p:nvPr>
            <p:ph sz="half" idx="1"/>
          </p:nvPr>
        </p:nvSpPr>
        <p:spPr>
          <a:xfrm>
            <a:off x="228600" y="1600200"/>
            <a:ext cx="6400800" cy="5105400"/>
          </a:xfrm>
        </p:spPr>
        <p:txBody>
          <a:bodyPr>
            <a:normAutofit lnSpcReduction="10000"/>
          </a:bodyPr>
          <a:lstStyle/>
          <a:p>
            <a:pPr marL="0" indent="0" algn="l" rtl="0">
              <a:buFont typeface="Arial" panose="020B0604020202020204" pitchFamily="34" charset="0"/>
              <a:buNone/>
              <a:defRPr/>
            </a:pPr>
            <a:r>
              <a:rPr lang="en-US" sz="2400" dirty="0">
                <a:latin typeface="Times New Roman" pitchFamily="18" charset="0"/>
                <a:cs typeface="Times New Roman" pitchFamily="18" charset="0"/>
              </a:rPr>
              <a:t>Fracture healing:</a:t>
            </a:r>
          </a:p>
          <a:p>
            <a:pPr marL="457200" indent="-457200" algn="l" rtl="0">
              <a:buFont typeface="+mj-lt"/>
              <a:buAutoNum type="arabicPeriod"/>
              <a:defRPr/>
            </a:pPr>
            <a:r>
              <a:rPr lang="en-US" sz="2400" dirty="0">
                <a:latin typeface="Times New Roman" pitchFamily="18" charset="0"/>
                <a:cs typeface="Times New Roman" pitchFamily="18" charset="0"/>
              </a:rPr>
              <a:t>primary (</a:t>
            </a:r>
            <a:r>
              <a:rPr lang="en-US" sz="2400" dirty="0" err="1">
                <a:latin typeface="Times New Roman" pitchFamily="18" charset="0"/>
                <a:cs typeface="Times New Roman" pitchFamily="18" charset="0"/>
              </a:rPr>
              <a:t>osteonal</a:t>
            </a:r>
            <a:r>
              <a:rPr lang="en-US" sz="2400" dirty="0">
                <a:latin typeface="Times New Roman" pitchFamily="18" charset="0"/>
                <a:cs typeface="Times New Roman" pitchFamily="18" charset="0"/>
              </a:rPr>
              <a:t>)</a:t>
            </a:r>
          </a:p>
          <a:p>
            <a:pPr marL="457200" indent="-457200" algn="l" rtl="0">
              <a:buFont typeface="+mj-lt"/>
              <a:buAutoNum type="arabicPeriod"/>
              <a:defRPr/>
            </a:pPr>
            <a:r>
              <a:rPr lang="en-US" sz="2400" dirty="0">
                <a:latin typeface="Times New Roman" pitchFamily="18" charset="0"/>
                <a:cs typeface="Times New Roman" pitchFamily="18" charset="0"/>
              </a:rPr>
              <a:t>secondary (callus)</a:t>
            </a:r>
          </a:p>
          <a:p>
            <a:pPr marL="0" indent="0" algn="l" rtl="0">
              <a:buFont typeface="Arial" panose="020B0604020202020204" pitchFamily="34" charset="0"/>
              <a:buNone/>
              <a:defRPr/>
            </a:pPr>
            <a:endParaRPr lang="en-US" sz="2400" dirty="0">
              <a:latin typeface="Times New Roman" pitchFamily="18" charset="0"/>
              <a:cs typeface="Times New Roman" pitchFamily="18" charset="0"/>
            </a:endParaRPr>
          </a:p>
          <a:p>
            <a:pPr marL="0" indent="0" algn="l" rtl="0">
              <a:buFont typeface="Arial" panose="020B0604020202020204" pitchFamily="34" charset="0"/>
              <a:buNone/>
              <a:defRPr/>
            </a:pPr>
            <a:r>
              <a:rPr lang="en-US" sz="2400" dirty="0">
                <a:latin typeface="Times New Roman" pitchFamily="18" charset="0"/>
                <a:cs typeface="Times New Roman" pitchFamily="18" charset="0"/>
              </a:rPr>
              <a:t>When treating a fracture, the following should be taken into account:</a:t>
            </a:r>
          </a:p>
          <a:p>
            <a:pPr marL="0" indent="0" algn="l" rtl="0">
              <a:buFont typeface="Arial" panose="020B0604020202020204" pitchFamily="34" charset="0"/>
              <a:buNone/>
              <a:defRPr/>
            </a:pPr>
            <a:r>
              <a:rPr lang="en-US" sz="2400" dirty="0">
                <a:latin typeface="Times New Roman" pitchFamily="18" charset="0"/>
                <a:cs typeface="Times New Roman" pitchFamily="18" charset="0"/>
              </a:rPr>
              <a:t>Personality of the patient</a:t>
            </a:r>
          </a:p>
          <a:p>
            <a:pPr marL="0" indent="0" algn="l" rtl="0">
              <a:buFont typeface="Arial" panose="020B0604020202020204" pitchFamily="34" charset="0"/>
              <a:buNone/>
              <a:defRPr/>
            </a:pPr>
            <a:r>
              <a:rPr lang="en-US" sz="2400" dirty="0">
                <a:latin typeface="Times New Roman" pitchFamily="18" charset="0"/>
                <a:cs typeface="Times New Roman" pitchFamily="18" charset="0"/>
              </a:rPr>
              <a:t>Fracture feature</a:t>
            </a:r>
          </a:p>
          <a:p>
            <a:pPr marL="0" indent="0" algn="l" rtl="0">
              <a:buFont typeface="Arial" panose="020B0604020202020204" pitchFamily="34" charset="0"/>
              <a:buNone/>
              <a:defRPr/>
            </a:pPr>
            <a:r>
              <a:rPr lang="en-US" sz="2400" dirty="0">
                <a:latin typeface="Times New Roman" pitchFamily="18" charset="0"/>
                <a:cs typeface="Times New Roman" pitchFamily="18" charset="0"/>
              </a:rPr>
              <a:t>Stress is defined as the change in fracture diameter divided by the initial diameter (ΔL/L).</a:t>
            </a:r>
          </a:p>
          <a:p>
            <a:pPr marL="0" indent="0" algn="l" rtl="0">
              <a:buFont typeface="Arial" panose="020B0604020202020204" pitchFamily="34" charset="0"/>
              <a:buNone/>
              <a:defRPr/>
            </a:pPr>
            <a:r>
              <a:rPr lang="en-US" sz="2400" dirty="0">
                <a:latin typeface="Times New Roman" pitchFamily="18" charset="0"/>
                <a:cs typeface="Times New Roman" pitchFamily="18" charset="0"/>
              </a:rPr>
              <a:t>The stress within the fracture crack determines the type of healing.</a:t>
            </a:r>
            <a:endParaRPr lang="en-US" sz="1600" dirty="0">
              <a:solidFill>
                <a:srgbClr val="FFFF00"/>
              </a:solidFill>
              <a:latin typeface="Times New Roman" pitchFamily="18" charset="0"/>
              <a:cs typeface="Times New Roman" pitchFamily="18" charset="0"/>
            </a:endParaRPr>
          </a:p>
        </p:txBody>
      </p:sp>
      <p:pic>
        <p:nvPicPr>
          <p:cNvPr id="36868" name="Picture 6">
            <a:extLst>
              <a:ext uri="{FF2B5EF4-FFF2-40B4-BE49-F238E27FC236}">
                <a16:creationId xmlns:a16="http://schemas.microsoft.com/office/drawing/2014/main" id="{718B4963-B339-4897-82F8-9E6B1DFC894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386638" y="4038600"/>
            <a:ext cx="1757362" cy="2819400"/>
          </a:xfrm>
          <a:noFill/>
        </p:spPr>
      </p:pic>
      <p:pic>
        <p:nvPicPr>
          <p:cNvPr id="36869" name="Picture 5" descr="AP3m">
            <a:extLst>
              <a:ext uri="{FF2B5EF4-FFF2-40B4-BE49-F238E27FC236}">
                <a16:creationId xmlns:a16="http://schemas.microsoft.com/office/drawing/2014/main" id="{6AE262E3-24D6-4D7C-ACF4-6D487D26D8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125" y="1295400"/>
            <a:ext cx="16668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058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40CB5-3AF5-418D-9109-2EBABF25B0CA}"/>
              </a:ext>
            </a:extLst>
          </p:cNvPr>
          <p:cNvSpPr>
            <a:spLocks noGrp="1"/>
          </p:cNvSpPr>
          <p:nvPr>
            <p:ph type="title"/>
          </p:nvPr>
        </p:nvSpPr>
        <p:spPr>
          <a:xfrm>
            <a:off x="152400" y="228600"/>
            <a:ext cx="8839200" cy="1066800"/>
          </a:xfrm>
        </p:spPr>
        <p:txBody>
          <a:bodyPr/>
          <a:lstStyle/>
          <a:p>
            <a:pPr algn="ctr" rtl="0">
              <a:defRPr/>
            </a:pPr>
            <a:r>
              <a:rPr lang="en-US" sz="3200" dirty="0">
                <a:solidFill>
                  <a:srgbClr val="FFFF00"/>
                </a:solidFill>
                <a:latin typeface="Times New Roman" pitchFamily="18" charset="0"/>
                <a:cs typeface="Times New Roman" pitchFamily="18" charset="0"/>
              </a:rPr>
              <a:t>Principles of the AO School in 1958</a:t>
            </a:r>
          </a:p>
        </p:txBody>
      </p:sp>
      <p:sp>
        <p:nvSpPr>
          <p:cNvPr id="47107" name="Content Placeholder 2">
            <a:extLst>
              <a:ext uri="{FF2B5EF4-FFF2-40B4-BE49-F238E27FC236}">
                <a16:creationId xmlns:a16="http://schemas.microsoft.com/office/drawing/2014/main" id="{7381DC04-A1F8-4750-9D1E-C4817E52AC3A}"/>
              </a:ext>
            </a:extLst>
          </p:cNvPr>
          <p:cNvSpPr>
            <a:spLocks noGrp="1"/>
          </p:cNvSpPr>
          <p:nvPr>
            <p:ph idx="1"/>
          </p:nvPr>
        </p:nvSpPr>
        <p:spPr>
          <a:xfrm>
            <a:off x="457200" y="1524000"/>
            <a:ext cx="6019800" cy="4572000"/>
          </a:xfrm>
        </p:spPr>
        <p:txBody>
          <a:bodyPr/>
          <a:lstStyle/>
          <a:p>
            <a:pPr marL="0" indent="0" algn="l" rtl="0">
              <a:buFont typeface="Arial" panose="020B0604020202020204" pitchFamily="34" charset="0"/>
              <a:buNone/>
              <a:defRPr/>
            </a:pPr>
            <a:r>
              <a:rPr lang="sr-Latn-RS" altLang="en-US" sz="2800" dirty="0">
                <a:latin typeface="Times New Roman" panose="02020603050405020304" pitchFamily="18" charset="0"/>
                <a:cs typeface="Times New Roman" panose="02020603050405020304" pitchFamily="18" charset="0"/>
              </a:rPr>
              <a:t> </a:t>
            </a:r>
          </a:p>
          <a:p>
            <a:pPr marL="0" indent="0" algn="l" rtl="0">
              <a:buFont typeface="Arial" panose="020B0604020202020204" pitchFamily="34" charset="0"/>
              <a:buNone/>
              <a:defRPr/>
            </a:pPr>
            <a:r>
              <a:rPr lang="sr-Latn-RS" altLang="en-US" sz="2800" dirty="0">
                <a:latin typeface="Times New Roman" panose="02020603050405020304" pitchFamily="18" charset="0"/>
                <a:cs typeface="Times New Roman" panose="02020603050405020304" pitchFamily="18" charset="0"/>
              </a:rPr>
              <a:t> </a:t>
            </a:r>
          </a:p>
          <a:p>
            <a:pPr marL="0" indent="0" algn="l" rtl="0">
              <a:buFont typeface="Arial" panose="020B0604020202020204" pitchFamily="34" charset="0"/>
              <a:buNone/>
              <a:defRPr/>
            </a:pPr>
            <a:r>
              <a:rPr lang="sr-Latn-RS" altLang="en-US" dirty="0">
                <a:latin typeface="Times New Roman" panose="02020603050405020304" pitchFamily="18" charset="0"/>
                <a:cs typeface="Times New Roman" panose="02020603050405020304" pitchFamily="18" charset="0"/>
              </a:rPr>
              <a:t>Primary bone healing</a:t>
            </a:r>
            <a:r>
              <a:rPr lang="en-US" altLang="en-US" dirty="0">
                <a:latin typeface="Times New Roman" panose="02020603050405020304" pitchFamily="18" charset="0"/>
                <a:cs typeface="Times New Roman" panose="02020603050405020304" pitchFamily="18" charset="0"/>
              </a:rPr>
              <a:t> </a:t>
            </a:r>
            <a:endParaRPr lang="sr-Latn-RS" altLang="en-US"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defRPr/>
            </a:pPr>
            <a:endParaRPr lang="sr-Latn-RS" altLang="en-US" sz="2800" dirty="0">
              <a:latin typeface="Times New Roman" panose="02020603050405020304" pitchFamily="18" charset="0"/>
              <a:cs typeface="Times New Roman" panose="02020603050405020304" pitchFamily="18" charset="0"/>
            </a:endParaRPr>
          </a:p>
          <a:p>
            <a:pPr marL="514350" indent="-514350" algn="l" rtl="0">
              <a:buFont typeface="Calibri Light" panose="020F0302020204030204" pitchFamily="34" charset="0"/>
              <a:buAutoNum type="arabicPeriod"/>
              <a:defRPr/>
            </a:pPr>
            <a:r>
              <a:rPr lang="en-US" altLang="en-US" sz="2800" dirty="0" err="1">
                <a:latin typeface="Times New Roman" panose="02020603050405020304" pitchFamily="18" charset="0"/>
                <a:cs typeface="Times New Roman" panose="02020603050405020304" pitchFamily="18" charset="0"/>
              </a:rPr>
              <a:t>Anatomical</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reduction</a:t>
            </a:r>
            <a:r>
              <a:rPr lang="en-US" altLang="en-US" sz="2800" dirty="0">
                <a:latin typeface="Times New Roman" panose="02020603050405020304" pitchFamily="18" charset="0"/>
                <a:cs typeface="Times New Roman" panose="02020603050405020304" pitchFamily="18" charset="0"/>
              </a:rPr>
              <a:t>.</a:t>
            </a:r>
            <a:endParaRPr lang="sr-Latn-RS" altLang="en-US" sz="2800" dirty="0">
              <a:latin typeface="Times New Roman" panose="02020603050405020304" pitchFamily="18" charset="0"/>
              <a:cs typeface="Times New Roman" panose="02020603050405020304" pitchFamily="18" charset="0"/>
            </a:endParaRPr>
          </a:p>
          <a:p>
            <a:pPr marL="514350" indent="-514350" algn="l" rtl="0">
              <a:buFont typeface="Calibri Light" panose="020F0302020204030204" pitchFamily="34" charset="0"/>
              <a:buAutoNum type="arabicPeriod"/>
              <a:defRPr/>
            </a:pPr>
            <a:r>
              <a:rPr lang="sr-Latn-RS" altLang="en-US" sz="2800" dirty="0">
                <a:latin typeface="Times New Roman" panose="02020603050405020304" pitchFamily="18" charset="0"/>
                <a:cs typeface="Times New Roman" panose="02020603050405020304" pitchFamily="18" charset="0"/>
              </a:rPr>
              <a:t>F</a:t>
            </a:r>
            <a:r>
              <a:rPr lang="en-US" altLang="en-US" sz="2800" dirty="0" err="1">
                <a:latin typeface="Times New Roman" panose="02020603050405020304" pitchFamily="18" charset="0"/>
                <a:cs typeface="Times New Roman" panose="02020603050405020304" pitchFamily="18" charset="0"/>
              </a:rPr>
              <a:t>ixation</a:t>
            </a:r>
            <a:r>
              <a:rPr lang="sr-Latn-RS" altLang="en-US" sz="2800" dirty="0">
                <a:latin typeface="Times New Roman" panose="02020603050405020304" pitchFamily="18" charset="0"/>
                <a:cs typeface="Times New Roman" panose="02020603050405020304" pitchFamily="18" charset="0"/>
              </a:rPr>
              <a:t>: </a:t>
            </a:r>
            <a:r>
              <a:rPr lang="sr-Latn-RS" altLang="en-US" sz="2800" u="sng" dirty="0">
                <a:latin typeface="Times New Roman" panose="02020603050405020304" pitchFamily="18" charset="0"/>
                <a:cs typeface="Times New Roman" panose="02020603050405020304" pitchFamily="18" charset="0"/>
              </a:rPr>
              <a:t>absolute stability</a:t>
            </a:r>
            <a:r>
              <a:rPr lang="en-US" altLang="en-US" sz="2800" u="sng" dirty="0">
                <a:latin typeface="Times New Roman" panose="02020603050405020304" pitchFamily="18" charset="0"/>
                <a:cs typeface="Times New Roman" panose="02020603050405020304" pitchFamily="18" charset="0"/>
              </a:rPr>
              <a:t> </a:t>
            </a:r>
            <a:endParaRPr lang="sr-Latn-RS" altLang="en-US" sz="2800" u="sng" dirty="0">
              <a:latin typeface="Times New Roman" panose="02020603050405020304" pitchFamily="18" charset="0"/>
              <a:cs typeface="Times New Roman" panose="02020603050405020304" pitchFamily="18" charset="0"/>
            </a:endParaRPr>
          </a:p>
          <a:p>
            <a:pPr marL="514350" indent="-514350" algn="l" rtl="0">
              <a:buFont typeface="Calibri Light" panose="020F0302020204030204" pitchFamily="34" charset="0"/>
              <a:buAutoNum type="arabicPeriod"/>
              <a:defRPr/>
            </a:pPr>
            <a:r>
              <a:rPr lang="en-US" altLang="en-US" sz="2800" dirty="0">
                <a:latin typeface="Times New Roman" panose="02020603050405020304" pitchFamily="18" charset="0"/>
                <a:cs typeface="Times New Roman" panose="02020603050405020304" pitchFamily="18" charset="0"/>
              </a:rPr>
              <a:t>Preservation</a:t>
            </a:r>
            <a:r>
              <a:rPr lang="sr-Latn-RS" altLang="en-US" sz="2800" dirty="0">
                <a:latin typeface="Times New Roman" panose="02020603050405020304" pitchFamily="18" charset="0"/>
                <a:cs typeface="Times New Roman" panose="02020603050405020304" pitchFamily="18" charset="0"/>
              </a:rPr>
              <a:t> of</a:t>
            </a:r>
            <a:r>
              <a:rPr lang="en-US" altLang="en-US" sz="2800" dirty="0">
                <a:latin typeface="Times New Roman" panose="02020603050405020304" pitchFamily="18" charset="0"/>
                <a:cs typeface="Times New Roman" panose="02020603050405020304" pitchFamily="18" charset="0"/>
              </a:rPr>
              <a:t> supply blood</a:t>
            </a:r>
            <a:endParaRPr lang="sr-Latn-RS" altLang="en-US" sz="2800" dirty="0">
              <a:latin typeface="Times New Roman" panose="02020603050405020304" pitchFamily="18" charset="0"/>
              <a:cs typeface="Times New Roman" panose="02020603050405020304" pitchFamily="18" charset="0"/>
            </a:endParaRPr>
          </a:p>
          <a:p>
            <a:pPr marL="514350" indent="-514350" algn="l" rtl="0">
              <a:buFont typeface="Calibri Light" panose="020F0302020204030204" pitchFamily="34" charset="0"/>
              <a:buAutoNum type="arabicPeriod"/>
              <a:defRPr/>
            </a:pPr>
            <a:r>
              <a:rPr lang="sr-Latn-RS" altLang="en-US" sz="2800" dirty="0">
                <a:latin typeface="Times New Roman" panose="02020603050405020304" pitchFamily="18" charset="0"/>
                <a:cs typeface="Times New Roman" panose="02020603050405020304" pitchFamily="18" charset="0"/>
              </a:rPr>
              <a:t>Early</a:t>
            </a:r>
            <a:r>
              <a:rPr lang="en-US" altLang="en-US" sz="2800" dirty="0">
                <a:latin typeface="Times New Roman" panose="02020603050405020304" pitchFamily="18" charset="0"/>
                <a:cs typeface="Times New Roman" panose="02020603050405020304" pitchFamily="18" charset="0"/>
              </a:rPr>
              <a:t> active mobilization without</a:t>
            </a:r>
            <a:r>
              <a:rPr lang="sr-Latn-RS" altLang="en-US" sz="2800" dirty="0">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pain</a:t>
            </a:r>
            <a:endParaRPr lang="sr-Latn-RS" altLang="en-US" sz="2800"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defRPr/>
            </a:pPr>
            <a:endParaRPr lang="sr-Latn-RS" altLang="en-US" sz="2800"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defRPr/>
            </a:pPr>
            <a:r>
              <a:rPr lang="sr-Latn-RS" altLang="en-US" sz="2800" dirty="0">
                <a:latin typeface="Times New Roman" panose="02020603050405020304" pitchFamily="18" charset="0"/>
                <a:cs typeface="Times New Roman" panose="02020603050405020304" pitchFamily="18" charset="0"/>
              </a:rPr>
              <a:t> </a:t>
            </a:r>
            <a:br>
              <a:rPr lang="en-US" altLang="en-US" sz="2800" dirty="0">
                <a:latin typeface="Times New Roman" panose="02020603050405020304" pitchFamily="18" charset="0"/>
                <a:cs typeface="Times New Roman" panose="02020603050405020304" pitchFamily="18" charset="0"/>
              </a:rPr>
            </a:br>
            <a:endParaRPr lang="en-US" altLang="en-US" sz="2800" dirty="0">
              <a:latin typeface="Times New Roman" panose="02020603050405020304" pitchFamily="18" charset="0"/>
              <a:cs typeface="Times New Roman" panose="02020603050405020304" pitchFamily="18" charset="0"/>
            </a:endParaRPr>
          </a:p>
        </p:txBody>
      </p:sp>
      <p:pic>
        <p:nvPicPr>
          <p:cNvPr id="37892" name="Picture 5" descr="C:\Documents and Settings\dhubbard\Desktop\LOCKED PLATES\JD\JD 4.bmp">
            <a:extLst>
              <a:ext uri="{FF2B5EF4-FFF2-40B4-BE49-F238E27FC236}">
                <a16:creationId xmlns:a16="http://schemas.microsoft.com/office/drawing/2014/main" id="{702810E1-B321-475F-B25C-08F8394D2337}"/>
              </a:ext>
            </a:extLst>
          </p:cNvPr>
          <p:cNvPicPr>
            <a:picLocks noChangeAspect="1" noChangeArrowheads="1"/>
          </p:cNvPicPr>
          <p:nvPr/>
        </p:nvPicPr>
        <p:blipFill>
          <a:blip r:embed="rId2">
            <a:lum bright="18000" contrast="28000"/>
            <a:extLst>
              <a:ext uri="{28A0092B-C50C-407E-A947-70E740481C1C}">
                <a14:useLocalDpi xmlns:a14="http://schemas.microsoft.com/office/drawing/2010/main" val="0"/>
              </a:ext>
            </a:extLst>
          </a:blip>
          <a:srcRect r="29"/>
          <a:stretch>
            <a:fillRect/>
          </a:stretch>
        </p:blipFill>
        <p:spPr bwMode="auto">
          <a:xfrm>
            <a:off x="6629400" y="1636713"/>
            <a:ext cx="2052638"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127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F8737-4B87-4F3F-B34C-D26430D359E8}"/>
              </a:ext>
            </a:extLst>
          </p:cNvPr>
          <p:cNvSpPr>
            <a:spLocks noGrp="1"/>
          </p:cNvSpPr>
          <p:nvPr>
            <p:ph type="title"/>
          </p:nvPr>
        </p:nvSpPr>
        <p:spPr>
          <a:xfrm>
            <a:off x="457200" y="152400"/>
            <a:ext cx="8610600" cy="1066800"/>
          </a:xfrm>
        </p:spPr>
        <p:txBody>
          <a:bodyPr/>
          <a:lstStyle/>
          <a:p>
            <a:pPr algn="ctr" rtl="0">
              <a:defRPr/>
            </a:pPr>
            <a:r>
              <a:rPr lang="en-US" sz="2800" dirty="0">
                <a:solidFill>
                  <a:srgbClr val="FFFF00"/>
                </a:solidFill>
                <a:latin typeface="Times New Roman" pitchFamily="18" charset="0"/>
                <a:cs typeface="Times New Roman" pitchFamily="18" charset="0"/>
              </a:rPr>
              <a:t>Primary</a:t>
            </a:r>
            <a:r>
              <a:rPr lang="sr-Latn-RS" sz="2800" dirty="0">
                <a:solidFill>
                  <a:srgbClr val="FFFF00"/>
                </a:solidFill>
                <a:latin typeface="Times New Roman" pitchFamily="18" charset="0"/>
                <a:cs typeface="Times New Roman" pitchFamily="18" charset="0"/>
              </a:rPr>
              <a:t> </a:t>
            </a:r>
            <a:r>
              <a:rPr lang="en-US" sz="2800" dirty="0">
                <a:solidFill>
                  <a:srgbClr val="FFFF00"/>
                </a:solidFill>
                <a:latin typeface="Times New Roman" pitchFamily="18" charset="0"/>
                <a:cs typeface="Times New Roman" pitchFamily="18" charset="0"/>
              </a:rPr>
              <a:t>(directly)</a:t>
            </a:r>
            <a:r>
              <a:rPr lang="sr-Latn-RS" sz="2800" dirty="0">
                <a:solidFill>
                  <a:srgbClr val="FFFF00"/>
                </a:solidFill>
                <a:latin typeface="Times New Roman" pitchFamily="18" charset="0"/>
                <a:cs typeface="Times New Roman" pitchFamily="18" charset="0"/>
              </a:rPr>
              <a:t> </a:t>
            </a:r>
            <a:r>
              <a:rPr lang="en-US" sz="2800" dirty="0">
                <a:solidFill>
                  <a:srgbClr val="FFFF00"/>
                </a:solidFill>
                <a:latin typeface="Times New Roman" pitchFamily="18" charset="0"/>
                <a:cs typeface="Times New Roman" pitchFamily="18" charset="0"/>
              </a:rPr>
              <a:t>bony healing</a:t>
            </a:r>
            <a:endParaRPr lang="en-US" sz="2800" dirty="0">
              <a:solidFill>
                <a:srgbClr val="FFFF00"/>
              </a:solidFill>
            </a:endParaRPr>
          </a:p>
        </p:txBody>
      </p:sp>
      <p:sp>
        <p:nvSpPr>
          <p:cNvPr id="3" name="Content Placeholder 2">
            <a:extLst>
              <a:ext uri="{FF2B5EF4-FFF2-40B4-BE49-F238E27FC236}">
                <a16:creationId xmlns:a16="http://schemas.microsoft.com/office/drawing/2014/main" id="{63AF548F-C43E-44A3-8278-795C27C1D083}"/>
              </a:ext>
            </a:extLst>
          </p:cNvPr>
          <p:cNvSpPr>
            <a:spLocks noGrp="1"/>
          </p:cNvSpPr>
          <p:nvPr>
            <p:ph sz="half" idx="1"/>
          </p:nvPr>
        </p:nvSpPr>
        <p:spPr>
          <a:xfrm>
            <a:off x="76200" y="1447800"/>
            <a:ext cx="4876800" cy="5181600"/>
          </a:xfrm>
        </p:spPr>
        <p:txBody>
          <a:bodyPr/>
          <a:lstStyle/>
          <a:p>
            <a:pPr algn="l" rtl="0">
              <a:buFont typeface="Arial" charset="0"/>
              <a:buNone/>
              <a:defRPr/>
            </a:pPr>
            <a:r>
              <a:rPr lang="sr-Latn-RS" sz="2400" dirty="0">
                <a:latin typeface="Times New Roman" pitchFamily="18" charset="0"/>
                <a:cs typeface="Times New Roman" pitchFamily="18" charset="0"/>
              </a:rPr>
              <a:t>I</a:t>
            </a:r>
            <a:r>
              <a:rPr lang="en-US" sz="2400" dirty="0">
                <a:latin typeface="Times New Roman" pitchFamily="18" charset="0"/>
                <a:cs typeface="Times New Roman" pitchFamily="18" charset="0"/>
              </a:rPr>
              <a:t>F and intimate cortical contact with screws and/or plate and screws to achieve:</a:t>
            </a:r>
          </a:p>
          <a:p>
            <a:pPr algn="l" rtl="0">
              <a:buFont typeface="Arial" charset="0"/>
              <a:buNone/>
              <a:defRPr/>
            </a:pPr>
            <a:r>
              <a:rPr lang="en-US" sz="2400" dirty="0">
                <a:latin typeface="Times New Roman" pitchFamily="18" charset="0"/>
                <a:cs typeface="Times New Roman" pitchFamily="18" charset="0"/>
              </a:rPr>
              <a:t>conditions of absolute stability between fragments</a:t>
            </a:r>
          </a:p>
          <a:p>
            <a:pPr algn="l" rtl="0">
              <a:buFont typeface="Arial" charset="0"/>
              <a:buNone/>
              <a:defRPr/>
            </a:pPr>
            <a:r>
              <a:rPr lang="en-US" sz="2400" dirty="0">
                <a:latin typeface="Times New Roman" pitchFamily="18" charset="0"/>
                <a:cs typeface="Times New Roman" pitchFamily="18" charset="0"/>
              </a:rPr>
              <a:t>interfragmentary crack ≤ 200µ</a:t>
            </a:r>
          </a:p>
          <a:p>
            <a:pPr algn="l" rtl="0">
              <a:buFont typeface="Arial" charset="0"/>
              <a:buNone/>
              <a:defRPr/>
            </a:pPr>
            <a:r>
              <a:rPr lang="en-US" sz="2400" dirty="0">
                <a:latin typeface="Times New Roman" pitchFamily="18" charset="0"/>
                <a:cs typeface="Times New Roman" pitchFamily="18" charset="0"/>
              </a:rPr>
              <a:t>stresses between fragments &lt; 2%</a:t>
            </a:r>
          </a:p>
          <a:p>
            <a:pPr algn="l" rtl="0">
              <a:buFont typeface="Arial" charset="0"/>
              <a:buNone/>
              <a:defRPr/>
            </a:pPr>
            <a:r>
              <a:rPr lang="en-US" sz="2400" dirty="0">
                <a:latin typeface="Times New Roman" pitchFamily="18" charset="0"/>
                <a:cs typeface="Times New Roman" pitchFamily="18" charset="0"/>
              </a:rPr>
              <a:t>direct (</a:t>
            </a:r>
            <a:r>
              <a:rPr lang="en-US" sz="2400" dirty="0" err="1">
                <a:latin typeface="Times New Roman" pitchFamily="18" charset="0"/>
                <a:cs typeface="Times New Roman" pitchFamily="18" charset="0"/>
              </a:rPr>
              <a:t>osteonal</a:t>
            </a:r>
            <a:r>
              <a:rPr lang="en-US" sz="2400" dirty="0">
                <a:latin typeface="Times New Roman" pitchFamily="18" charset="0"/>
                <a:cs typeface="Times New Roman" pitchFamily="18" charset="0"/>
              </a:rPr>
              <a:t>) healing without callus (cutting cone)</a:t>
            </a:r>
            <a:r>
              <a:rPr lang="sr-Latn-RS" sz="2400" dirty="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pic>
        <p:nvPicPr>
          <p:cNvPr id="38916" name="Picture 2" descr="F:\PREDAVANJA FMN\primarno zarastanje.jpg">
            <a:extLst>
              <a:ext uri="{FF2B5EF4-FFF2-40B4-BE49-F238E27FC236}">
                <a16:creationId xmlns:a16="http://schemas.microsoft.com/office/drawing/2014/main" id="{A9E30403-373B-4A2C-B2A7-3F0F576DF43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752600"/>
            <a:ext cx="3913188" cy="2805113"/>
          </a:xfrm>
          <a:noFill/>
        </p:spPr>
      </p:pic>
      <p:pic>
        <p:nvPicPr>
          <p:cNvPr id="38917" name="Picture 3" descr="F:\PREDAVANJA FMN\cutting cone.jpg">
            <a:extLst>
              <a:ext uri="{FF2B5EF4-FFF2-40B4-BE49-F238E27FC236}">
                <a16:creationId xmlns:a16="http://schemas.microsoft.com/office/drawing/2014/main" id="{D36ACEE6-2591-49EE-A2FA-40416476C7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648200"/>
            <a:ext cx="3886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5081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a:extLst>
              <a:ext uri="{FF2B5EF4-FFF2-40B4-BE49-F238E27FC236}">
                <a16:creationId xmlns:a16="http://schemas.microsoft.com/office/drawing/2014/main" id="{526C44D4-832E-4E2E-A7E2-9F83FA7E27C3}"/>
              </a:ext>
            </a:extLst>
          </p:cNvPr>
          <p:cNvSpPr>
            <a:spLocks noGrp="1" noChangeArrowheads="1"/>
          </p:cNvSpPr>
          <p:nvPr>
            <p:ph type="title"/>
          </p:nvPr>
        </p:nvSpPr>
        <p:spPr>
          <a:xfrm>
            <a:off x="457200" y="228600"/>
            <a:ext cx="7772400" cy="1066800"/>
          </a:xfrm>
        </p:spPr>
        <p:txBody>
          <a:bodyPr/>
          <a:lstStyle/>
          <a:p>
            <a:pPr algn="ctr" rtl="0" eaLnBrk="1" hangingPunct="1">
              <a:defRPr/>
            </a:pPr>
            <a:r>
              <a:rPr lang="en-US" sz="3200" dirty="0">
                <a:solidFill>
                  <a:srgbClr val="FFFF00"/>
                </a:solidFill>
                <a:latin typeface="Times New Roman" pitchFamily="18" charset="0"/>
                <a:cs typeface="Times New Roman" pitchFamily="18" charset="0"/>
              </a:rPr>
              <a:t>Principles of the AO School today</a:t>
            </a:r>
            <a:endParaRPr lang="es-ES" altLang="en-US" sz="3200" dirty="0">
              <a:solidFill>
                <a:srgbClr val="FFFF00"/>
              </a:solidFill>
              <a:latin typeface="Times New Roman" panose="02020603050405020304" pitchFamily="18" charset="0"/>
              <a:cs typeface="Times New Roman" panose="02020603050405020304" pitchFamily="18" charset="0"/>
            </a:endParaRPr>
          </a:p>
        </p:txBody>
      </p:sp>
      <p:sp>
        <p:nvSpPr>
          <p:cNvPr id="48131" name="2 Marcador de contenido">
            <a:extLst>
              <a:ext uri="{FF2B5EF4-FFF2-40B4-BE49-F238E27FC236}">
                <a16:creationId xmlns:a16="http://schemas.microsoft.com/office/drawing/2014/main" id="{82E94659-A7CF-4AA5-9932-D10B1FF9BAE9}"/>
              </a:ext>
            </a:extLst>
          </p:cNvPr>
          <p:cNvSpPr>
            <a:spLocks noGrp="1" noChangeArrowheads="1"/>
          </p:cNvSpPr>
          <p:nvPr>
            <p:ph idx="1"/>
          </p:nvPr>
        </p:nvSpPr>
        <p:spPr>
          <a:xfrm>
            <a:off x="228600" y="1524000"/>
            <a:ext cx="6248400" cy="5029200"/>
          </a:xfrm>
        </p:spPr>
        <p:txBody>
          <a:bodyPr/>
          <a:lstStyle/>
          <a:p>
            <a:pPr marL="0" indent="0" algn="l" rtl="0" eaLnBrk="1" hangingPunct="1">
              <a:spcBef>
                <a:spcPts val="450"/>
              </a:spcBef>
              <a:spcAft>
                <a:spcPts val="450"/>
              </a:spcAft>
              <a:buFont typeface="Arial" panose="020B0604020202020204" pitchFamily="34" charset="0"/>
              <a:buNone/>
              <a:defRPr/>
            </a:pPr>
            <a:r>
              <a:rPr lang="sr-Latn-RS" altLang="en-US" sz="2400" dirty="0">
                <a:solidFill>
                  <a:srgbClr val="FFFF00"/>
                </a:solidFill>
                <a:latin typeface="Times New Roman" panose="02020603050405020304" pitchFamily="18" charset="0"/>
                <a:cs typeface="Times New Roman" panose="02020603050405020304" pitchFamily="18" charset="0"/>
              </a:rPr>
              <a:t> </a:t>
            </a:r>
            <a:r>
              <a:rPr lang="sr-Latn-RS" altLang="en-US" dirty="0">
                <a:solidFill>
                  <a:srgbClr val="FFFF00"/>
                </a:solidFill>
                <a:latin typeface="Times New Roman" panose="02020603050405020304" pitchFamily="18" charset="0"/>
                <a:cs typeface="Times New Roman" panose="02020603050405020304" pitchFamily="18" charset="0"/>
              </a:rPr>
              <a:t>Secondary biological healing</a:t>
            </a:r>
          </a:p>
          <a:p>
            <a:pPr marL="0" indent="0" algn="l" rtl="0" eaLnBrk="1" hangingPunct="1">
              <a:spcBef>
                <a:spcPts val="450"/>
              </a:spcBef>
              <a:spcAft>
                <a:spcPts val="450"/>
              </a:spcAft>
              <a:buFont typeface="Arial" panose="020B0604020202020204" pitchFamily="34" charset="0"/>
              <a:buNone/>
              <a:defRPr/>
            </a:pPr>
            <a:endParaRPr lang="en-US" altLang="en-US" sz="2800" dirty="0">
              <a:solidFill>
                <a:srgbClr val="FFFF00"/>
              </a:solidFill>
              <a:latin typeface="Times New Roman" panose="02020603050405020304" pitchFamily="18" charset="0"/>
              <a:cs typeface="Times New Roman" panose="02020603050405020304" pitchFamily="18" charset="0"/>
            </a:endParaRPr>
          </a:p>
          <a:p>
            <a:pPr marL="457200" indent="-457200" algn="l" rtl="0" eaLnBrk="1" hangingPunct="1">
              <a:spcBef>
                <a:spcPts val="450"/>
              </a:spcBef>
              <a:spcAft>
                <a:spcPts val="450"/>
              </a:spcAft>
              <a:buFont typeface="+mj-lt"/>
              <a:buAutoNum type="arabicPeriod"/>
              <a:defRPr/>
            </a:pPr>
            <a:r>
              <a:rPr lang="en-US" altLang="en-US" sz="2400" dirty="0">
                <a:latin typeface="Times New Roman" panose="02020603050405020304" pitchFamily="18" charset="0"/>
                <a:cs typeface="Times New Roman" panose="02020603050405020304" pitchFamily="18" charset="0"/>
              </a:rPr>
              <a:t>Reduction: restore anatomical relationships</a:t>
            </a:r>
          </a:p>
          <a:p>
            <a:pPr marL="457200" indent="-457200" algn="l" rtl="0" eaLnBrk="1" hangingPunct="1">
              <a:spcBef>
                <a:spcPts val="450"/>
              </a:spcBef>
              <a:spcAft>
                <a:spcPts val="450"/>
              </a:spcAft>
              <a:buFont typeface="+mj-lt"/>
              <a:buAutoNum type="arabicPeriod"/>
              <a:defRPr/>
            </a:pPr>
            <a:r>
              <a:rPr lang="en-US" altLang="en-US" sz="2400" dirty="0">
                <a:latin typeface="Times New Roman" panose="02020603050405020304" pitchFamily="18" charset="0"/>
                <a:cs typeface="Times New Roman" panose="02020603050405020304" pitchFamily="18" charset="0"/>
              </a:rPr>
              <a:t>Fixation: absolute or relative stability</a:t>
            </a:r>
          </a:p>
          <a:p>
            <a:pPr marL="457200" indent="-457200" algn="l" rtl="0" eaLnBrk="1" hangingPunct="1">
              <a:spcBef>
                <a:spcPts val="450"/>
              </a:spcBef>
              <a:spcAft>
                <a:spcPts val="450"/>
              </a:spcAft>
              <a:buFont typeface="+mj-lt"/>
              <a:buAutoNum type="arabicPeriod"/>
              <a:defRPr/>
            </a:pPr>
            <a:r>
              <a:rPr lang="en-US" altLang="en-US" sz="2400" dirty="0">
                <a:latin typeface="Times New Roman" panose="02020603050405020304" pitchFamily="18" charset="0"/>
                <a:cs typeface="Times New Roman" panose="02020603050405020304" pitchFamily="18" charset="0"/>
              </a:rPr>
              <a:t>conditioned by the peculiarity of the fracture</a:t>
            </a:r>
          </a:p>
          <a:p>
            <a:pPr marL="457200" indent="-457200" algn="l" rtl="0" eaLnBrk="1" hangingPunct="1">
              <a:spcBef>
                <a:spcPts val="450"/>
              </a:spcBef>
              <a:spcAft>
                <a:spcPts val="450"/>
              </a:spcAft>
              <a:buFont typeface="+mj-lt"/>
              <a:buAutoNum type="arabicPeriod"/>
              <a:defRPr/>
            </a:pPr>
            <a:r>
              <a:rPr lang="en-US" altLang="en-US" sz="2400" dirty="0">
                <a:latin typeface="Times New Roman" panose="02020603050405020304" pitchFamily="18" charset="0"/>
                <a:cs typeface="Times New Roman" panose="02020603050405020304" pitchFamily="18" charset="0"/>
              </a:rPr>
              <a:t>Preservation of vascularization of bone tissue and periosteum (soft tissue covering)</a:t>
            </a:r>
          </a:p>
          <a:p>
            <a:pPr marL="457200" indent="-457200" algn="l" rtl="0" eaLnBrk="1" hangingPunct="1">
              <a:spcBef>
                <a:spcPts val="450"/>
              </a:spcBef>
              <a:spcAft>
                <a:spcPts val="450"/>
              </a:spcAft>
              <a:buFont typeface="+mj-lt"/>
              <a:buAutoNum type="arabicPeriod"/>
              <a:defRPr/>
            </a:pPr>
            <a:r>
              <a:rPr lang="en-US" altLang="en-US" sz="2400" dirty="0">
                <a:latin typeface="Times New Roman" panose="02020603050405020304" pitchFamily="18" charset="0"/>
                <a:cs typeface="Times New Roman" panose="02020603050405020304" pitchFamily="18" charset="0"/>
              </a:rPr>
              <a:t>Early and safe mobilization</a:t>
            </a:r>
            <a:endParaRPr lang="sr-Latn-RS" altLang="en-US" sz="2400" dirty="0">
              <a:latin typeface="Times New Roman" panose="02020603050405020304" pitchFamily="18" charset="0"/>
              <a:cs typeface="Times New Roman" panose="02020603050405020304" pitchFamily="18" charset="0"/>
            </a:endParaRPr>
          </a:p>
          <a:p>
            <a:pPr marL="0" indent="0" algn="l" rtl="0" eaLnBrk="1" hangingPunct="1">
              <a:spcBef>
                <a:spcPts val="450"/>
              </a:spcBef>
              <a:spcAft>
                <a:spcPts val="450"/>
              </a:spcAft>
              <a:buFont typeface="Arial" panose="020B0604020202020204" pitchFamily="34" charset="0"/>
              <a:buNone/>
              <a:defRPr/>
            </a:pPr>
            <a:r>
              <a:rPr lang="sr-Latn-RS" altLang="en-US" sz="2400" dirty="0">
                <a:latin typeface="Times New Roman" panose="02020603050405020304" pitchFamily="18" charset="0"/>
                <a:cs typeface="Times New Roman" panose="02020603050405020304" pitchFamily="18" charset="0"/>
              </a:rPr>
              <a:t> </a:t>
            </a:r>
            <a:endParaRPr lang="en-US" altLang="en-US" sz="2800" dirty="0">
              <a:solidFill>
                <a:srgbClr val="FFFF00"/>
              </a:solidFill>
              <a:latin typeface="Times New Roman" panose="02020603050405020304" pitchFamily="18" charset="0"/>
              <a:cs typeface="Times New Roman" panose="02020603050405020304" pitchFamily="18" charset="0"/>
            </a:endParaRPr>
          </a:p>
        </p:txBody>
      </p:sp>
      <p:pic>
        <p:nvPicPr>
          <p:cNvPr id="39940" name="Picture 3" descr="SLIDE0~1">
            <a:extLst>
              <a:ext uri="{FF2B5EF4-FFF2-40B4-BE49-F238E27FC236}">
                <a16:creationId xmlns:a16="http://schemas.microsoft.com/office/drawing/2014/main" id="{3FCA649F-2AE8-41A8-AD51-4817902304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2190"/>
          <a:stretch>
            <a:fillRect/>
          </a:stretch>
        </p:blipFill>
        <p:spPr bwMode="auto">
          <a:xfrm>
            <a:off x="6705600" y="1839913"/>
            <a:ext cx="2032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Tree>
  </p:cSld>
  <p:clrMapOvr>
    <a:masterClrMapping/>
  </p:clrMapOvr>
  <p:transition advTm="4428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6063-92F8-423D-B055-A0F053FD3F90}"/>
              </a:ext>
            </a:extLst>
          </p:cNvPr>
          <p:cNvSpPr>
            <a:spLocks noGrp="1"/>
          </p:cNvSpPr>
          <p:nvPr>
            <p:ph type="title"/>
          </p:nvPr>
        </p:nvSpPr>
        <p:spPr>
          <a:xfrm>
            <a:off x="0" y="152400"/>
            <a:ext cx="9144000" cy="1143000"/>
          </a:xfrm>
        </p:spPr>
        <p:txBody>
          <a:bodyPr/>
          <a:lstStyle/>
          <a:p>
            <a:pPr algn="ctr" rtl="0">
              <a:defRPr/>
            </a:pPr>
            <a:r>
              <a:rPr lang="en-US" sz="2800" dirty="0" err="1">
                <a:solidFill>
                  <a:srgbClr val="FFFF00"/>
                </a:solidFill>
                <a:latin typeface="Times New Roman" pitchFamily="18" charset="0"/>
                <a:cs typeface="Times New Roman" pitchFamily="18" charset="0"/>
              </a:rPr>
              <a:t>Secondary</a:t>
            </a:r>
            <a:r>
              <a:rPr lang="en-US" sz="2800" dirty="0">
                <a:solidFill>
                  <a:srgbClr val="FFFF00"/>
                </a:solidFill>
                <a:latin typeface="Times New Roman" pitchFamily="18" charset="0"/>
                <a:cs typeface="Times New Roman" pitchFamily="18" charset="0"/>
              </a:rPr>
              <a:t>(</a:t>
            </a:r>
            <a:r>
              <a:rPr lang="sr-Latn-RS" sz="2800" dirty="0">
                <a:solidFill>
                  <a:srgbClr val="FFFF00"/>
                </a:solidFill>
                <a:latin typeface="Times New Roman" pitchFamily="18" charset="0"/>
                <a:cs typeface="Times New Roman" pitchFamily="18" charset="0"/>
              </a:rPr>
              <a:t>biological</a:t>
            </a:r>
            <a:r>
              <a:rPr lang="en-US" sz="2800" dirty="0">
                <a:solidFill>
                  <a:srgbClr val="FFFF00"/>
                </a:solidFill>
                <a:latin typeface="Times New Roman" pitchFamily="18" charset="0"/>
                <a:cs typeface="Times New Roman" pitchFamily="18" charset="0"/>
              </a:rPr>
              <a:t>)</a:t>
            </a:r>
            <a:r>
              <a:rPr lang="sr-Latn-RS" sz="2800" dirty="0">
                <a:solidFill>
                  <a:srgbClr val="FFFF00"/>
                </a:solidFill>
                <a:latin typeface="Times New Roman" pitchFamily="18" charset="0"/>
                <a:cs typeface="Times New Roman" pitchFamily="18" charset="0"/>
              </a:rPr>
              <a:t> </a:t>
            </a:r>
            <a:r>
              <a:rPr lang="en-US" sz="2800" dirty="0" err="1">
                <a:solidFill>
                  <a:srgbClr val="FFFF00"/>
                </a:solidFill>
                <a:latin typeface="Times New Roman" pitchFamily="18" charset="0"/>
                <a:cs typeface="Times New Roman" pitchFamily="18" charset="0"/>
              </a:rPr>
              <a:t>bony</a:t>
            </a:r>
            <a:r>
              <a:rPr lang="en-US" sz="2800" dirty="0">
                <a:solidFill>
                  <a:srgbClr val="FFFF00"/>
                </a:solidFill>
                <a:latin typeface="Times New Roman" pitchFamily="18" charset="0"/>
                <a:cs typeface="Times New Roman" pitchFamily="18" charset="0"/>
              </a:rPr>
              <a:t> </a:t>
            </a:r>
            <a:r>
              <a:rPr lang="en-US" sz="2800" dirty="0" err="1">
                <a:solidFill>
                  <a:srgbClr val="FFFF00"/>
                </a:solidFill>
                <a:latin typeface="Times New Roman" pitchFamily="18" charset="0"/>
                <a:cs typeface="Times New Roman" pitchFamily="18" charset="0"/>
              </a:rPr>
              <a:t>healing</a:t>
            </a:r>
            <a:endParaRPr lang="en-US" sz="2800" dirty="0"/>
          </a:p>
        </p:txBody>
      </p:sp>
      <p:sp>
        <p:nvSpPr>
          <p:cNvPr id="3" name="Content Placeholder 2">
            <a:extLst>
              <a:ext uri="{FF2B5EF4-FFF2-40B4-BE49-F238E27FC236}">
                <a16:creationId xmlns:a16="http://schemas.microsoft.com/office/drawing/2014/main" id="{EE2FDAA5-4076-4125-93D3-DDE70BB43344}"/>
              </a:ext>
            </a:extLst>
          </p:cNvPr>
          <p:cNvSpPr>
            <a:spLocks noGrp="1"/>
          </p:cNvSpPr>
          <p:nvPr>
            <p:ph sz="half" idx="1"/>
          </p:nvPr>
        </p:nvSpPr>
        <p:spPr>
          <a:xfrm>
            <a:off x="152400" y="1676400"/>
            <a:ext cx="5791200" cy="5181600"/>
          </a:xfrm>
        </p:spPr>
        <p:txBody>
          <a:bodyPr/>
          <a:lstStyle/>
          <a:p>
            <a:pPr algn="l" rtl="0">
              <a:buFont typeface="Arial" charset="0"/>
              <a:buNone/>
              <a:defRPr/>
            </a:pPr>
            <a:r>
              <a:rPr lang="sr-Latn-RS" sz="2400" dirty="0">
                <a:latin typeface="Times New Roman" pitchFamily="18" charset="0"/>
                <a:cs typeface="Times New Roman" pitchFamily="18" charset="0"/>
              </a:rPr>
              <a:t>There are:</a:t>
            </a:r>
          </a:p>
          <a:p>
            <a:pPr algn="l" rtl="0">
              <a:buFont typeface="Arial" charset="0"/>
              <a:buNone/>
              <a:defRPr/>
            </a:pPr>
            <a:r>
              <a:rPr lang="sr-Latn-RS" sz="2400" dirty="0">
                <a:latin typeface="Times New Roman" pitchFamily="18" charset="0"/>
                <a:cs typeface="Times New Roman" pitchFamily="18" charset="0"/>
              </a:rPr>
              <a:t>conditions of relative stability between fragments</a:t>
            </a:r>
          </a:p>
          <a:p>
            <a:pPr algn="l" rtl="0">
              <a:buFont typeface="Arial" charset="0"/>
              <a:buNone/>
              <a:defRPr/>
            </a:pPr>
            <a:r>
              <a:rPr lang="sr-Latn-RS" sz="2400" dirty="0">
                <a:latin typeface="Times New Roman" pitchFamily="18" charset="0"/>
                <a:cs typeface="Times New Roman" pitchFamily="18" charset="0"/>
              </a:rPr>
              <a:t>present interfragmentary movements</a:t>
            </a:r>
          </a:p>
          <a:p>
            <a:pPr algn="l" rtl="0">
              <a:buFont typeface="Arial" charset="0"/>
              <a:buNone/>
              <a:defRPr/>
            </a:pPr>
            <a:r>
              <a:rPr lang="sr-Latn-RS" sz="2400" dirty="0">
                <a:latin typeface="Times New Roman" pitchFamily="18" charset="0"/>
                <a:cs typeface="Times New Roman" pitchFamily="18" charset="0"/>
              </a:rPr>
              <a:t>strains between fragments 2% -10%</a:t>
            </a:r>
          </a:p>
          <a:p>
            <a:pPr algn="l" rtl="0">
              <a:buFont typeface="Arial" charset="0"/>
              <a:buNone/>
              <a:defRPr/>
            </a:pPr>
            <a:r>
              <a:rPr lang="sr-Latn-RS" sz="2400" dirty="0">
                <a:latin typeface="Times New Roman" pitchFamily="18" charset="0"/>
                <a:cs typeface="Times New Roman" pitchFamily="18" charset="0"/>
              </a:rPr>
              <a:t>4 stages of healing:</a:t>
            </a:r>
          </a:p>
          <a:p>
            <a:pPr marL="457200" indent="-457200" algn="l" rtl="0">
              <a:buFont typeface="+mj-lt"/>
              <a:buAutoNum type="arabicPeriod"/>
              <a:defRPr/>
            </a:pPr>
            <a:r>
              <a:rPr lang="sr-Latn-RS" sz="2400" dirty="0">
                <a:latin typeface="Times New Roman" pitchFamily="18" charset="0"/>
                <a:cs typeface="Times New Roman" pitchFamily="18" charset="0"/>
              </a:rPr>
              <a:t>Hematoma/inflammation/ IL-1</a:t>
            </a:r>
            <a:r>
              <a:rPr lang="el-GR" sz="2400" dirty="0">
                <a:latin typeface="Times New Roman" pitchFamily="18" charset="0"/>
                <a:cs typeface="Times New Roman" pitchFamily="18" charset="0"/>
              </a:rPr>
              <a:t>β / </a:t>
            </a:r>
            <a:r>
              <a:rPr lang="sr-Latn-RS" sz="2400" dirty="0">
                <a:latin typeface="Times New Roman" pitchFamily="18" charset="0"/>
                <a:cs typeface="Times New Roman" pitchFamily="18" charset="0"/>
              </a:rPr>
              <a:t>BMP</a:t>
            </a:r>
          </a:p>
          <a:p>
            <a:pPr marL="457200" indent="-457200" algn="l" rtl="0">
              <a:buFont typeface="+mj-lt"/>
              <a:buAutoNum type="arabicPeriod"/>
              <a:defRPr/>
            </a:pPr>
            <a:r>
              <a:rPr lang="sr-Latn-RS" sz="2400" dirty="0">
                <a:latin typeface="Times New Roman" pitchFamily="18" charset="0"/>
                <a:cs typeface="Times New Roman" pitchFamily="18" charset="0"/>
              </a:rPr>
              <a:t>Soft callus (3rd week)</a:t>
            </a:r>
          </a:p>
          <a:p>
            <a:pPr marL="457200" indent="-457200" algn="l" rtl="0">
              <a:buFont typeface="+mj-lt"/>
              <a:buAutoNum type="arabicPeriod"/>
              <a:defRPr/>
            </a:pPr>
            <a:r>
              <a:rPr lang="sr-Latn-RS" sz="2400" dirty="0">
                <a:latin typeface="Times New Roman" pitchFamily="18" charset="0"/>
                <a:cs typeface="Times New Roman" pitchFamily="18" charset="0"/>
              </a:rPr>
              <a:t>Hard callus (weeks 6-8)</a:t>
            </a:r>
          </a:p>
          <a:p>
            <a:pPr marL="457200" indent="-457200" algn="l" rtl="0">
              <a:buFont typeface="+mj-lt"/>
              <a:buAutoNum type="arabicPeriod"/>
              <a:defRPr/>
            </a:pPr>
            <a:r>
              <a:rPr lang="sr-Latn-RS" sz="2400" dirty="0">
                <a:latin typeface="Times New Roman" pitchFamily="18" charset="0"/>
                <a:cs typeface="Times New Roman" pitchFamily="18" charset="0"/>
              </a:rPr>
              <a:t>Reconstruction (remodeling) 2-10 years</a:t>
            </a:r>
            <a:endParaRPr lang="en-US" sz="2000" dirty="0"/>
          </a:p>
        </p:txBody>
      </p:sp>
      <p:pic>
        <p:nvPicPr>
          <p:cNvPr id="40964" name="Picture 20" descr="D:\Fakultet pc\Коштано зарастање.jpg">
            <a:extLst>
              <a:ext uri="{FF2B5EF4-FFF2-40B4-BE49-F238E27FC236}">
                <a16:creationId xmlns:a16="http://schemas.microsoft.com/office/drawing/2014/main" id="{9D910599-E35D-4BB8-A576-D9540178DFC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r="29396" b="55556"/>
          <a:stretch>
            <a:fillRect/>
          </a:stretch>
        </p:blipFill>
        <p:spPr>
          <a:xfrm>
            <a:off x="5715000" y="3429000"/>
            <a:ext cx="3429000" cy="2286000"/>
          </a:xfrm>
          <a:noFill/>
        </p:spPr>
      </p:pic>
    </p:spTree>
  </p:cSld>
  <p:clrMapOvr>
    <a:masterClrMapping/>
  </p:clrMapOvr>
  <p:transition advTm="4105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682216B3-772E-4A48-8C2A-2244E4566208}"/>
              </a:ext>
            </a:extLst>
          </p:cNvPr>
          <p:cNvSpPr>
            <a:spLocks noGrp="1" noChangeArrowheads="1"/>
          </p:cNvSpPr>
          <p:nvPr>
            <p:ph type="title"/>
          </p:nvPr>
        </p:nvSpPr>
        <p:spPr>
          <a:xfrm>
            <a:off x="914400" y="0"/>
            <a:ext cx="7772400" cy="1219200"/>
          </a:xfrm>
        </p:spPr>
        <p:txBody>
          <a:bodyPr/>
          <a:lstStyle/>
          <a:p>
            <a:pPr algn="ctr" rtl="0">
              <a:defRPr/>
            </a:pPr>
            <a:r>
              <a:rPr lang="en-US" altLang="en-US" dirty="0">
                <a:solidFill>
                  <a:srgbClr val="FFFF00"/>
                </a:solidFill>
                <a:latin typeface="Times New Roman" pitchFamily="18" charset="0"/>
                <a:cs typeface="Times New Roman" pitchFamily="18" charset="0"/>
              </a:rPr>
              <a:t>Biology of bone healing</a:t>
            </a:r>
            <a:endParaRPr lang="en-US" altLang="en-US" dirty="0"/>
          </a:p>
        </p:txBody>
      </p:sp>
      <p:sp>
        <p:nvSpPr>
          <p:cNvPr id="41987" name="Rectangle 3">
            <a:extLst>
              <a:ext uri="{FF2B5EF4-FFF2-40B4-BE49-F238E27FC236}">
                <a16:creationId xmlns:a16="http://schemas.microsoft.com/office/drawing/2014/main" id="{C86C1D2B-B996-42A2-87B0-1DD81DC5677F}"/>
              </a:ext>
            </a:extLst>
          </p:cNvPr>
          <p:cNvSpPr>
            <a:spLocks noGrp="1" noChangeArrowheads="1"/>
          </p:cNvSpPr>
          <p:nvPr>
            <p:ph type="body" idx="1"/>
          </p:nvPr>
        </p:nvSpPr>
        <p:spPr>
          <a:xfrm>
            <a:off x="457200" y="1524000"/>
            <a:ext cx="4040188" cy="914400"/>
          </a:xfrm>
        </p:spPr>
        <p:txBody>
          <a:bodyPr/>
          <a:lstStyle/>
          <a:p>
            <a:pPr algn="ctr" rtl="0"/>
            <a:r>
              <a:rPr lang="en-US" altLang="en-US" sz="2800">
                <a:latin typeface="Times New Roman" panose="02020603050405020304" pitchFamily="18" charset="0"/>
                <a:cs typeface="Times New Roman" panose="02020603050405020304" pitchFamily="18" charset="0"/>
              </a:rPr>
              <a:t>Primary / direct bone healing</a:t>
            </a:r>
          </a:p>
        </p:txBody>
      </p:sp>
      <p:sp>
        <p:nvSpPr>
          <p:cNvPr id="39940" name="Content Placeholder 3">
            <a:extLst>
              <a:ext uri="{FF2B5EF4-FFF2-40B4-BE49-F238E27FC236}">
                <a16:creationId xmlns:a16="http://schemas.microsoft.com/office/drawing/2014/main" id="{432F689D-7691-4E22-B862-355917DD35D0}"/>
              </a:ext>
            </a:extLst>
          </p:cNvPr>
          <p:cNvSpPr>
            <a:spLocks noGrp="1"/>
          </p:cNvSpPr>
          <p:nvPr>
            <p:ph sz="half" idx="2"/>
          </p:nvPr>
        </p:nvSpPr>
        <p:spPr>
          <a:xfrm>
            <a:off x="152400" y="2525713"/>
            <a:ext cx="4495800" cy="4103687"/>
          </a:xfrm>
        </p:spPr>
        <p:txBody>
          <a:bodyPr/>
          <a:lstStyle/>
          <a:p>
            <a:pPr marL="457200" indent="-457200" algn="l" rtl="0">
              <a:buFont typeface="+mj-lt"/>
              <a:buAutoNum type="arabicPeriod"/>
              <a:defRPr/>
            </a:pPr>
            <a:r>
              <a:rPr lang="en-US" altLang="en-US" sz="2400" dirty="0">
                <a:latin typeface="Times New Roman" pitchFamily="18" charset="0"/>
                <a:cs typeface="Times New Roman" pitchFamily="18" charset="0"/>
              </a:rPr>
              <a:t>Joint fractures</a:t>
            </a:r>
          </a:p>
          <a:p>
            <a:pPr marL="457200" indent="-457200" algn="l" rtl="0">
              <a:buFont typeface="+mj-lt"/>
              <a:buAutoNum type="arabicPeriod"/>
              <a:defRPr/>
            </a:pPr>
            <a:r>
              <a:rPr lang="en-US" altLang="en-US" sz="2400" dirty="0">
                <a:latin typeface="Times New Roman" pitchFamily="18" charset="0"/>
                <a:cs typeface="Times New Roman" pitchFamily="18" charset="0"/>
              </a:rPr>
              <a:t>Simple fractures</a:t>
            </a:r>
          </a:p>
          <a:p>
            <a:pPr algn="l" rtl="0">
              <a:buFont typeface="Arial" charset="0"/>
              <a:buChar char="•"/>
              <a:defRPr/>
            </a:pPr>
            <a:r>
              <a:rPr lang="en-US" altLang="en-US" sz="2400" dirty="0">
                <a:latin typeface="Times New Roman" pitchFamily="18" charset="0"/>
                <a:cs typeface="Times New Roman" pitchFamily="18" charset="0"/>
              </a:rPr>
              <a:t>Open reduction and internal fixation of fractures (ORIF):</a:t>
            </a:r>
          </a:p>
          <a:p>
            <a:pPr algn="l" rtl="0">
              <a:buFont typeface="Arial" charset="0"/>
              <a:buChar char="•"/>
              <a:defRPr/>
            </a:pPr>
            <a:r>
              <a:rPr lang="sr-Latn-RS" altLang="en-US" sz="2400" dirty="0">
                <a:latin typeface="Times New Roman" pitchFamily="18" charset="0"/>
                <a:cs typeface="Times New Roman" pitchFamily="18" charset="0"/>
              </a:rPr>
              <a:t>Lag</a:t>
            </a:r>
            <a:r>
              <a:rPr lang="en-US" altLang="en-US" sz="2400" dirty="0">
                <a:latin typeface="Times New Roman" pitchFamily="18" charset="0"/>
                <a:cs typeface="Times New Roman" pitchFamily="18" charset="0"/>
              </a:rPr>
              <a:t> screws</a:t>
            </a:r>
          </a:p>
          <a:p>
            <a:pPr algn="l" rtl="0">
              <a:buFont typeface="Arial" charset="0"/>
              <a:buChar char="•"/>
              <a:defRPr/>
            </a:pPr>
            <a:r>
              <a:rPr lang="en-US" altLang="en-US" sz="2400" dirty="0">
                <a:latin typeface="Times New Roman" pitchFamily="18" charset="0"/>
                <a:cs typeface="Times New Roman" pitchFamily="18" charset="0"/>
              </a:rPr>
              <a:t>Plates and screws</a:t>
            </a:r>
          </a:p>
          <a:p>
            <a:pPr lvl="1" algn="l" rtl="0">
              <a:buFont typeface="Arial" charset="0"/>
              <a:buChar char="•"/>
              <a:defRPr/>
            </a:pPr>
            <a:endParaRPr lang="en-US" altLang="en-US" sz="2400" dirty="0">
              <a:latin typeface="Times New Roman" pitchFamily="18" charset="0"/>
              <a:cs typeface="Times New Roman" pitchFamily="18" charset="0"/>
            </a:endParaRPr>
          </a:p>
          <a:p>
            <a:pPr algn="l" rtl="0">
              <a:buFont typeface="Arial" charset="0"/>
              <a:buChar char="•"/>
              <a:defRPr/>
            </a:pPr>
            <a:endParaRPr lang="en-US" altLang="en-US" sz="2400" dirty="0">
              <a:latin typeface="Arial" charset="0"/>
              <a:cs typeface="Arial" charset="0"/>
            </a:endParaRPr>
          </a:p>
        </p:txBody>
      </p:sp>
      <p:sp>
        <p:nvSpPr>
          <p:cNvPr id="41989" name="Text Placeholder 4">
            <a:extLst>
              <a:ext uri="{FF2B5EF4-FFF2-40B4-BE49-F238E27FC236}">
                <a16:creationId xmlns:a16="http://schemas.microsoft.com/office/drawing/2014/main" id="{4896AB23-3EA1-436B-B686-D7E49E132B31}"/>
              </a:ext>
            </a:extLst>
          </p:cNvPr>
          <p:cNvSpPr>
            <a:spLocks noGrp="1"/>
          </p:cNvSpPr>
          <p:nvPr>
            <p:ph type="body" sz="quarter" idx="3"/>
          </p:nvPr>
        </p:nvSpPr>
        <p:spPr>
          <a:xfrm>
            <a:off x="4267200" y="1447800"/>
            <a:ext cx="4724400" cy="990600"/>
          </a:xfrm>
        </p:spPr>
        <p:txBody>
          <a:bodyPr/>
          <a:lstStyle/>
          <a:p>
            <a:pPr algn="ctr" rtl="0"/>
            <a:r>
              <a:rPr lang="en-US" altLang="en-US" sz="2800">
                <a:solidFill>
                  <a:srgbClr val="FFFF00"/>
                </a:solidFill>
                <a:latin typeface="Times New Roman" panose="02020603050405020304" pitchFamily="18" charset="0"/>
                <a:cs typeface="Times New Roman" panose="02020603050405020304" pitchFamily="18" charset="0"/>
              </a:rPr>
              <a:t>Secondary/Indirect bone healing</a:t>
            </a:r>
          </a:p>
        </p:txBody>
      </p:sp>
      <p:sp>
        <p:nvSpPr>
          <p:cNvPr id="41990" name="Content Placeholder 5">
            <a:extLst>
              <a:ext uri="{FF2B5EF4-FFF2-40B4-BE49-F238E27FC236}">
                <a16:creationId xmlns:a16="http://schemas.microsoft.com/office/drawing/2014/main" id="{BBC33F30-4810-4494-8B05-111FE6C93706}"/>
              </a:ext>
            </a:extLst>
          </p:cNvPr>
          <p:cNvSpPr>
            <a:spLocks noGrp="1"/>
          </p:cNvSpPr>
          <p:nvPr>
            <p:ph sz="quarter" idx="4"/>
          </p:nvPr>
        </p:nvSpPr>
        <p:spPr>
          <a:xfrm>
            <a:off x="4419600" y="2525713"/>
            <a:ext cx="4724400" cy="4179887"/>
          </a:xfrm>
        </p:spPr>
        <p:txBody>
          <a:bodyPr/>
          <a:lstStyle/>
          <a:p>
            <a:pPr algn="l" rtl="0"/>
            <a:r>
              <a:rPr lang="en-US" altLang="en-US" sz="2400" dirty="0">
                <a:latin typeface="Times New Roman" panose="02020603050405020304" pitchFamily="18" charset="0"/>
                <a:cs typeface="Times New Roman" panose="02020603050405020304" pitchFamily="18" charset="0"/>
              </a:rPr>
              <a:t>Complex fracture types</a:t>
            </a:r>
          </a:p>
          <a:p>
            <a:pPr algn="l" rtl="0"/>
            <a:r>
              <a:rPr lang="en-US" altLang="en-US" sz="2400" dirty="0">
                <a:latin typeface="Times New Roman" panose="02020603050405020304" pitchFamily="18" charset="0"/>
                <a:cs typeface="Times New Roman" panose="02020603050405020304" pitchFamily="18" charset="0"/>
              </a:rPr>
              <a:t>The fracture is seen indirectly (</a:t>
            </a:r>
            <a:r>
              <a:rPr lang="en-US" altLang="en-US" sz="2400" dirty="0">
                <a:solidFill>
                  <a:srgbClr val="FFFF00"/>
                </a:solidFill>
                <a:latin typeface="Times New Roman" panose="02020603050405020304" pitchFamily="18" charset="0"/>
                <a:cs typeface="Times New Roman" panose="02020603050405020304" pitchFamily="18" charset="0"/>
              </a:rPr>
              <a:t>fluoroscopy</a:t>
            </a:r>
            <a:r>
              <a:rPr lang="en-US" altLang="en-US" sz="2400" dirty="0">
                <a:latin typeface="Times New Roman" panose="02020603050405020304" pitchFamily="18" charset="0"/>
                <a:cs typeface="Times New Roman" panose="02020603050405020304" pitchFamily="18" charset="0"/>
              </a:rPr>
              <a:t>)</a:t>
            </a:r>
          </a:p>
          <a:p>
            <a:pPr algn="l" rtl="0"/>
            <a:r>
              <a:rPr lang="en-US" altLang="en-US" sz="2400" dirty="0">
                <a:latin typeface="Times New Roman" panose="02020603050405020304" pitchFamily="18" charset="0"/>
                <a:cs typeface="Times New Roman" panose="02020603050405020304" pitchFamily="18" charset="0"/>
              </a:rPr>
              <a:t>Indirect fracture reduction and fixation:</a:t>
            </a:r>
          </a:p>
          <a:p>
            <a:pPr marL="914400" lvl="1"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IM </a:t>
            </a:r>
            <a:r>
              <a:rPr lang="sr-Latn-RS" altLang="en-US" sz="2400" dirty="0">
                <a:latin typeface="Times New Roman" panose="02020603050405020304" pitchFamily="18" charset="0"/>
                <a:cs typeface="Times New Roman" panose="02020603050405020304" pitchFamily="18" charset="0"/>
              </a:rPr>
              <a:t>nails</a:t>
            </a:r>
            <a:endParaRPr lang="en-US" altLang="en-US" sz="2400" dirty="0">
              <a:latin typeface="Times New Roman" panose="02020603050405020304" pitchFamily="18" charset="0"/>
              <a:cs typeface="Times New Roman" panose="02020603050405020304" pitchFamily="18" charset="0"/>
            </a:endParaRPr>
          </a:p>
          <a:p>
            <a:pPr marL="914400" lvl="1"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Fracture bridging plates</a:t>
            </a:r>
          </a:p>
          <a:p>
            <a:pPr marL="914400" lvl="1"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External fixation</a:t>
            </a:r>
          </a:p>
          <a:p>
            <a:pPr algn="l" rtl="0"/>
            <a:endParaRPr lang="en-US" altLang="en-US" dirty="0">
              <a:latin typeface="Arial" panose="020B0604020202020204" pitchFamily="34" charset="0"/>
              <a:cs typeface="Arial" panose="020B0604020202020204" pitchFamily="34" charset="0"/>
            </a:endParaRPr>
          </a:p>
        </p:txBody>
      </p:sp>
    </p:spTree>
  </p:cSld>
  <p:clrMapOvr>
    <a:masterClrMapping/>
  </p:clrMapOvr>
  <p:transition advTm="54711"/>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DE334-A8A4-4953-A2CC-8AE34A2F8232}"/>
              </a:ext>
            </a:extLst>
          </p:cNvPr>
          <p:cNvSpPr>
            <a:spLocks noGrp="1"/>
          </p:cNvSpPr>
          <p:nvPr>
            <p:ph type="ctrTitle"/>
          </p:nvPr>
        </p:nvSpPr>
        <p:spPr>
          <a:xfrm>
            <a:off x="0" y="1143000"/>
            <a:ext cx="8458200" cy="2133600"/>
          </a:xfrm>
        </p:spPr>
        <p:txBody>
          <a:bodyPr/>
          <a:lstStyle/>
          <a:p>
            <a:pPr algn="ctr" rtl="0">
              <a:defRPr/>
            </a:pPr>
            <a:r>
              <a:rPr lang="sr-Latn-RS" sz="3200" dirty="0">
                <a:solidFill>
                  <a:srgbClr val="FFFF00"/>
                </a:solidFill>
                <a:latin typeface="Times New Roman" pitchFamily="18" charset="0"/>
                <a:cs typeface="Times New Roman" pitchFamily="18" charset="0"/>
              </a:rPr>
              <a:t>TYPES OF FRACTURE FIXATION</a:t>
            </a:r>
            <a:endParaRPr lang="en-US" sz="3200" dirty="0">
              <a:solidFill>
                <a:srgbClr val="FFFF00"/>
              </a:solidFill>
              <a:latin typeface="Times New Roman" pitchFamily="18" charset="0"/>
              <a:cs typeface="Times New Roman" pitchFamily="18"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CF7F6-DAAF-4516-9811-9D4E7F8070D8}"/>
              </a:ext>
            </a:extLst>
          </p:cNvPr>
          <p:cNvSpPr>
            <a:spLocks noGrp="1"/>
          </p:cNvSpPr>
          <p:nvPr>
            <p:ph type="title"/>
          </p:nvPr>
        </p:nvSpPr>
        <p:spPr/>
        <p:txBody>
          <a:bodyPr/>
          <a:lstStyle/>
          <a:p>
            <a:pPr algn="ctr" rtl="0">
              <a:defRPr/>
            </a:pPr>
            <a:r>
              <a:rPr lang="sr-Latn-RS" dirty="0">
                <a:solidFill>
                  <a:srgbClr val="FFFF00"/>
                </a:solidFill>
                <a:latin typeface="Times New Roman" pitchFamily="18" charset="0"/>
                <a:cs typeface="Times New Roman" pitchFamily="18" charset="0"/>
              </a:rPr>
              <a:t>Internal </a:t>
            </a:r>
            <a:r>
              <a:rPr lang="en-US" dirty="0">
                <a:solidFill>
                  <a:srgbClr val="FFFF00"/>
                </a:solidFill>
                <a:latin typeface="Times New Roman" pitchFamily="18" charset="0"/>
                <a:cs typeface="Times New Roman" pitchFamily="18" charset="0"/>
              </a:rPr>
              <a:t>Fi</a:t>
            </a:r>
            <a:r>
              <a:rPr lang="sr-Latn-RS" dirty="0">
                <a:solidFill>
                  <a:srgbClr val="FFFF00"/>
                </a:solidFill>
                <a:latin typeface="Times New Roman" pitchFamily="18" charset="0"/>
                <a:cs typeface="Times New Roman" pitchFamily="18" charset="0"/>
              </a:rPr>
              <a:t>xation</a:t>
            </a:r>
            <a:br>
              <a:rPr lang="en-US" dirty="0"/>
            </a:br>
            <a:endParaRPr lang="en-US" dirty="0"/>
          </a:p>
        </p:txBody>
      </p:sp>
      <p:sp>
        <p:nvSpPr>
          <p:cNvPr id="44035" name="Content Placeholder 2">
            <a:extLst>
              <a:ext uri="{FF2B5EF4-FFF2-40B4-BE49-F238E27FC236}">
                <a16:creationId xmlns:a16="http://schemas.microsoft.com/office/drawing/2014/main" id="{4C9459CD-A36D-46EC-A6AA-0EB9C0EF9810}"/>
              </a:ext>
            </a:extLst>
          </p:cNvPr>
          <p:cNvSpPr>
            <a:spLocks noGrp="1"/>
          </p:cNvSpPr>
          <p:nvPr>
            <p:ph idx="1"/>
          </p:nvPr>
        </p:nvSpPr>
        <p:spPr>
          <a:xfrm>
            <a:off x="304800" y="2141538"/>
            <a:ext cx="8686800" cy="3649662"/>
          </a:xfrm>
        </p:spPr>
        <p:txBody>
          <a:bodyPr/>
          <a:lstStyle/>
          <a:p>
            <a:pPr marL="457200"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Closed reduction and percutaneous pin fixation (ZRPF)</a:t>
            </a:r>
          </a:p>
          <a:p>
            <a:pPr marL="457200"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Interfragmentary - engaging screws (</a:t>
            </a:r>
            <a:r>
              <a:rPr lang="en-US" altLang="en-US" sz="2400" dirty="0">
                <a:solidFill>
                  <a:srgbClr val="FFFF00"/>
                </a:solidFill>
                <a:latin typeface="Times New Roman" panose="02020603050405020304" pitchFamily="18" charset="0"/>
                <a:cs typeface="Times New Roman" panose="02020603050405020304" pitchFamily="18" charset="0"/>
              </a:rPr>
              <a:t>lag screw</a:t>
            </a:r>
            <a:r>
              <a:rPr lang="en-US" altLang="en-US" sz="2400" dirty="0">
                <a:latin typeface="Times New Roman" panose="02020603050405020304" pitchFamily="18" charset="0"/>
                <a:cs typeface="Times New Roman" panose="02020603050405020304" pitchFamily="18" charset="0"/>
              </a:rPr>
              <a:t>)</a:t>
            </a:r>
          </a:p>
          <a:p>
            <a:pPr marL="457200"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Plate constructions - screws</a:t>
            </a:r>
          </a:p>
          <a:p>
            <a:pPr marL="457200"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Tension band – the principle of the tension band</a:t>
            </a:r>
          </a:p>
          <a:p>
            <a:pPr marL="457200" indent="-457200" algn="l" rtl="0">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Intramedullary </a:t>
            </a:r>
            <a:r>
              <a:rPr lang="sr-Latn-RS" altLang="en-US" sz="2400" dirty="0">
                <a:latin typeface="Times New Roman" panose="02020603050405020304" pitchFamily="18" charset="0"/>
                <a:cs typeface="Times New Roman" panose="02020603050405020304" pitchFamily="18" charset="0"/>
              </a:rPr>
              <a:t>nails</a:t>
            </a:r>
            <a:r>
              <a:rPr lang="en-US" altLang="en-US" sz="2400" dirty="0">
                <a:latin typeface="Times New Roman" panose="02020603050405020304" pitchFamily="18" charset="0"/>
                <a:cs typeface="Times New Roman" panose="02020603050405020304" pitchFamily="18" charset="0"/>
              </a:rPr>
              <a:t> (F / T / H)</a:t>
            </a:r>
          </a:p>
        </p:txBody>
      </p:sp>
    </p:spTree>
  </p:cSld>
  <p:clrMapOvr>
    <a:masterClrMapping/>
  </p:clrMapOvr>
  <p:transition advTm="2683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54622-3B2E-459D-A7D5-B12DEBABA199}"/>
              </a:ext>
            </a:extLst>
          </p:cNvPr>
          <p:cNvSpPr>
            <a:spLocks noGrp="1"/>
          </p:cNvSpPr>
          <p:nvPr>
            <p:ph type="title"/>
          </p:nvPr>
        </p:nvSpPr>
        <p:spPr>
          <a:xfrm>
            <a:off x="457200" y="228600"/>
            <a:ext cx="7772400" cy="1295400"/>
          </a:xfrm>
        </p:spPr>
        <p:txBody>
          <a:bodyPr>
            <a:normAutofit/>
          </a:bodyPr>
          <a:lstStyle/>
          <a:p>
            <a:pPr algn="ctr" rtl="0">
              <a:defRPr/>
            </a:pPr>
            <a:r>
              <a:rPr lang="sr-Latn-RS" sz="4400" dirty="0">
                <a:solidFill>
                  <a:srgbClr val="FFFF00"/>
                </a:solidFill>
                <a:latin typeface="Times New Roman" pitchFamily="18" charset="0"/>
                <a:cs typeface="Times New Roman" pitchFamily="18" charset="0"/>
              </a:rPr>
              <a:t>content</a:t>
            </a:r>
            <a:endParaRPr lang="en-US" sz="4400" dirty="0">
              <a:solidFill>
                <a:srgbClr val="FFFF00"/>
              </a:solidFill>
              <a:latin typeface="Times New Roman" pitchFamily="18" charset="0"/>
              <a:cs typeface="Times New Roman" pitchFamily="18" charset="0"/>
            </a:endParaRPr>
          </a:p>
        </p:txBody>
      </p:sp>
      <p:sp>
        <p:nvSpPr>
          <p:cNvPr id="26627" name="Content Placeholder 2">
            <a:extLst>
              <a:ext uri="{FF2B5EF4-FFF2-40B4-BE49-F238E27FC236}">
                <a16:creationId xmlns:a16="http://schemas.microsoft.com/office/drawing/2014/main" id="{D1923235-23C0-4FFD-BC6D-428324F8DD18}"/>
              </a:ext>
            </a:extLst>
          </p:cNvPr>
          <p:cNvSpPr>
            <a:spLocks noGrp="1"/>
          </p:cNvSpPr>
          <p:nvPr>
            <p:ph idx="1"/>
          </p:nvPr>
        </p:nvSpPr>
        <p:spPr>
          <a:xfrm>
            <a:off x="533400" y="2057400"/>
            <a:ext cx="7772400" cy="3962400"/>
          </a:xfrm>
        </p:spPr>
        <p:txBody>
          <a:bodyPr/>
          <a:lstStyle/>
          <a:p>
            <a:pPr algn="l" rtl="0">
              <a:buFont typeface="Arial" panose="020B0604020202020204" pitchFamily="34" charset="0"/>
              <a:buNone/>
            </a:pPr>
            <a:endParaRPr lang="en-US" altLang="en-US" sz="2400" dirty="0">
              <a:latin typeface="Times New Roman" panose="02020603050405020304" pitchFamily="18" charset="0"/>
              <a:cs typeface="Times New Roman" panose="02020603050405020304" pitchFamily="18" charset="0"/>
            </a:endParaRPr>
          </a:p>
          <a:p>
            <a:pPr algn="l" rtl="0"/>
            <a:r>
              <a:rPr lang="en-US" altLang="en-US" sz="2400" dirty="0">
                <a:latin typeface="Times New Roman" panose="02020603050405020304" pitchFamily="18" charset="0"/>
                <a:cs typeface="Times New Roman" panose="02020603050405020304" pitchFamily="18" charset="0"/>
              </a:rPr>
              <a:t>INTRODUCTION</a:t>
            </a:r>
          </a:p>
          <a:p>
            <a:pPr algn="l" rtl="0"/>
            <a:r>
              <a:rPr lang="en-US" altLang="en-US" sz="2400" dirty="0">
                <a:latin typeface="Times New Roman" panose="02020603050405020304" pitchFamily="18" charset="0"/>
                <a:cs typeface="Times New Roman" panose="02020603050405020304" pitchFamily="18" charset="0"/>
              </a:rPr>
              <a:t>MODALITIES OF OPERATIVE TREATMENT OF FRACTURES</a:t>
            </a:r>
          </a:p>
          <a:p>
            <a:pPr algn="l" rtl="0"/>
            <a:r>
              <a:rPr lang="en-US" altLang="en-US" sz="2400" dirty="0">
                <a:latin typeface="Times New Roman" panose="02020603050405020304" pitchFamily="18" charset="0"/>
                <a:cs typeface="Times New Roman" panose="02020603050405020304" pitchFamily="18" charset="0"/>
              </a:rPr>
              <a:t>BIOMECHANICS OF FRACTURE HEALING</a:t>
            </a:r>
          </a:p>
          <a:p>
            <a:pPr algn="l" rtl="0"/>
            <a:r>
              <a:rPr lang="en-US" altLang="en-US" sz="2400" dirty="0">
                <a:latin typeface="Times New Roman" panose="02020603050405020304" pitchFamily="18" charset="0"/>
                <a:cs typeface="Times New Roman" panose="02020603050405020304" pitchFamily="18" charset="0"/>
              </a:rPr>
              <a:t>TYPES OF INTERNAL FIXATION</a:t>
            </a:r>
          </a:p>
          <a:p>
            <a:pPr algn="l" rtl="0"/>
            <a:r>
              <a:rPr lang="sr-Latn-CS" altLang="en-US" sz="2400" dirty="0">
                <a:latin typeface="Times New Roman" panose="02020603050405020304" pitchFamily="18" charset="0"/>
              </a:rPr>
              <a:t>ADVANTAGES OF INTERNAL FIXATION</a:t>
            </a:r>
            <a:endParaRPr lang="en-US" altLang="en-US" sz="2400" dirty="0">
              <a:latin typeface="Times New Roman" panose="02020603050405020304" pitchFamily="18" charset="0"/>
              <a:cs typeface="Times New Roman" panose="02020603050405020304" pitchFamily="18" charset="0"/>
            </a:endParaRPr>
          </a:p>
          <a:p>
            <a:pPr algn="l" rtl="0"/>
            <a:r>
              <a:rPr lang="en-US" altLang="en-US" sz="2400" dirty="0">
                <a:latin typeface="Times New Roman" panose="02020603050405020304" pitchFamily="18" charset="0"/>
                <a:cs typeface="Times New Roman" panose="02020603050405020304" pitchFamily="18" charset="0"/>
              </a:rPr>
              <a:t>DISADVANTAGES / COMPLICATIONS</a:t>
            </a:r>
          </a:p>
          <a:p>
            <a:pPr algn="l" rtl="0"/>
            <a:r>
              <a:rPr lang="en-US" altLang="en-US" sz="2400" dirty="0">
                <a:latin typeface="Times New Roman" panose="02020603050405020304" pitchFamily="18" charset="0"/>
                <a:cs typeface="Times New Roman" panose="02020603050405020304" pitchFamily="18" charset="0"/>
              </a:rPr>
              <a:t>EXTERNAL FIXATION</a:t>
            </a:r>
          </a:p>
          <a:p>
            <a:pPr algn="l" rtl="0"/>
            <a:r>
              <a:rPr lang="sr-Latn-CS" altLang="en-US" sz="2400" dirty="0">
                <a:latin typeface="Times New Roman" panose="02020603050405020304" pitchFamily="18" charset="0"/>
              </a:rPr>
              <a:t>ADVANTAGES</a:t>
            </a:r>
            <a:r>
              <a:rPr lang="en-US" altLang="en-US" sz="2400" dirty="0">
                <a:latin typeface="Times New Roman" panose="02020603050405020304" pitchFamily="18" charset="0"/>
              </a:rPr>
              <a:t>OUTSIDE</a:t>
            </a:r>
            <a:r>
              <a:rPr lang="sr-Latn-CS" altLang="en-US" sz="2400" dirty="0">
                <a:latin typeface="Times New Roman" panose="02020603050405020304" pitchFamily="18" charset="0"/>
              </a:rPr>
              <a:t>ASH FIXATIONS</a:t>
            </a:r>
            <a:endParaRPr lang="en-US" altLang="en-US" sz="2400" dirty="0">
              <a:latin typeface="Times New Roman" panose="02020603050405020304" pitchFamily="18" charset="0"/>
              <a:cs typeface="Times New Roman" panose="02020603050405020304" pitchFamily="18" charset="0"/>
            </a:endParaRPr>
          </a:p>
          <a:p>
            <a:pPr algn="l" rtl="0"/>
            <a:r>
              <a:rPr lang="en-US" altLang="en-US" sz="2400" dirty="0">
                <a:latin typeface="Times New Roman" panose="02020603050405020304" pitchFamily="18" charset="0"/>
                <a:cs typeface="Times New Roman" panose="02020603050405020304" pitchFamily="18" charset="0"/>
              </a:rPr>
              <a:t>DISADVANTAGES / COMPLICATIONS</a:t>
            </a:r>
          </a:p>
          <a:p>
            <a:pPr algn="l" rtl="0"/>
            <a:endParaRPr lang="en-US" altLang="en-US" sz="2400" dirty="0">
              <a:latin typeface="Times New Roman" panose="02020603050405020304" pitchFamily="18" charset="0"/>
              <a:cs typeface="Times New Roman" panose="02020603050405020304" pitchFamily="18" charset="0"/>
            </a:endParaRPr>
          </a:p>
          <a:p>
            <a:pPr algn="l" rtl="0">
              <a:buFont typeface="Arial" panose="020B0604020202020204" pitchFamily="34" charset="0"/>
              <a:buNone/>
            </a:pPr>
            <a:endParaRPr lang="en-US"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92D3-9BEC-4228-9B75-FA1498D784AF}"/>
              </a:ext>
            </a:extLst>
          </p:cNvPr>
          <p:cNvSpPr>
            <a:spLocks noGrp="1"/>
          </p:cNvSpPr>
          <p:nvPr>
            <p:ph type="title"/>
          </p:nvPr>
        </p:nvSpPr>
        <p:spPr>
          <a:xfrm>
            <a:off x="361950" y="228600"/>
            <a:ext cx="8763000" cy="1455738"/>
          </a:xfrm>
        </p:spPr>
        <p:txBody>
          <a:bodyPr/>
          <a:lstStyle/>
          <a:p>
            <a:pPr algn="ctr" rtl="0">
              <a:defRPr/>
            </a:pPr>
            <a:r>
              <a:rPr lang="en-US" sz="2800" dirty="0">
                <a:solidFill>
                  <a:srgbClr val="FFFF00"/>
                </a:solidFill>
                <a:latin typeface="Times New Roman" pitchFamily="18" charset="0"/>
                <a:cs typeface="Times New Roman" pitchFamily="18" charset="0"/>
              </a:rPr>
              <a:t>Closed</a:t>
            </a:r>
            <a:r>
              <a:rPr lang="sr-Latn-RS" sz="2800" dirty="0">
                <a:solidFill>
                  <a:srgbClr val="FFFF00"/>
                </a:solidFill>
                <a:latin typeface="Times New Roman" pitchFamily="18" charset="0"/>
                <a:cs typeface="Times New Roman" pitchFamily="18" charset="0"/>
              </a:rPr>
              <a:t> </a:t>
            </a:r>
            <a:r>
              <a:rPr lang="en-US" sz="2800" dirty="0">
                <a:solidFill>
                  <a:srgbClr val="FFFF00"/>
                </a:solidFill>
                <a:latin typeface="Times New Roman" pitchFamily="18" charset="0"/>
                <a:cs typeface="Times New Roman" pitchFamily="18" charset="0"/>
              </a:rPr>
              <a:t>reduction </a:t>
            </a:r>
            <a:r>
              <a:rPr lang="sr-Latn-RS" sz="2800" dirty="0">
                <a:solidFill>
                  <a:srgbClr val="FFFF00"/>
                </a:solidFill>
                <a:latin typeface="Times New Roman" pitchFamily="18" charset="0"/>
                <a:cs typeface="Times New Roman" pitchFamily="18" charset="0"/>
              </a:rPr>
              <a:t>and </a:t>
            </a:r>
            <a:r>
              <a:rPr lang="en-US" sz="2800" dirty="0">
                <a:solidFill>
                  <a:srgbClr val="FFFF00"/>
                </a:solidFill>
                <a:latin typeface="Times New Roman" pitchFamily="18" charset="0"/>
                <a:cs typeface="Times New Roman" pitchFamily="18" charset="0"/>
              </a:rPr>
              <a:t>percutaneous</a:t>
            </a:r>
            <a:r>
              <a:rPr lang="sr-Latn-RS" sz="2800" dirty="0">
                <a:solidFill>
                  <a:srgbClr val="FFFF00"/>
                </a:solidFill>
                <a:latin typeface="Times New Roman" pitchFamily="18" charset="0"/>
                <a:cs typeface="Times New Roman" pitchFamily="18" charset="0"/>
              </a:rPr>
              <a:t> fixation</a:t>
            </a:r>
          </a:p>
        </p:txBody>
      </p:sp>
      <p:sp>
        <p:nvSpPr>
          <p:cNvPr id="45059" name="Content Placeholder 2">
            <a:extLst>
              <a:ext uri="{FF2B5EF4-FFF2-40B4-BE49-F238E27FC236}">
                <a16:creationId xmlns:a16="http://schemas.microsoft.com/office/drawing/2014/main" id="{33C32B20-2446-4ED9-908D-DBF79F4FAA25}"/>
              </a:ext>
            </a:extLst>
          </p:cNvPr>
          <p:cNvSpPr>
            <a:spLocks noGrp="1"/>
          </p:cNvSpPr>
          <p:nvPr>
            <p:ph sz="half" idx="1"/>
          </p:nvPr>
        </p:nvSpPr>
        <p:spPr>
          <a:xfrm>
            <a:off x="152400" y="1981200"/>
            <a:ext cx="4724400" cy="4487863"/>
          </a:xfrm>
        </p:spPr>
        <p:txBody>
          <a:bodyPr>
            <a:normAutofit/>
          </a:bodyPr>
          <a:lstStyle/>
          <a:p>
            <a:pPr algn="l" rtl="0"/>
            <a:r>
              <a:rPr lang="vi-VN" altLang="en-US" sz="2400" dirty="0">
                <a:latin typeface="Times New Roman" panose="02020603050405020304" pitchFamily="18" charset="0"/>
                <a:cs typeface="Times New Roman" panose="02020603050405020304" pitchFamily="18" charset="0"/>
              </a:rPr>
              <a:t>Fractures that do not require open </a:t>
            </a:r>
            <a:r>
              <a:rPr lang="en-US" altLang="en-US" sz="2400" dirty="0">
                <a:latin typeface="Times New Roman" panose="02020603050405020304" pitchFamily="18" charset="0"/>
                <a:cs typeface="Times New Roman" panose="02020603050405020304" pitchFamily="18" charset="0"/>
              </a:rPr>
              <a:t>reduction</a:t>
            </a:r>
            <a:r>
              <a:rPr lang="vi-VN" altLang="en-US" sz="2400" dirty="0">
                <a:latin typeface="Times New Roman" panose="02020603050405020304" pitchFamily="18" charset="0"/>
                <a:cs typeface="Times New Roman" panose="02020603050405020304" pitchFamily="18" charset="0"/>
              </a:rPr>
              <a:t> </a:t>
            </a:r>
            <a:endParaRPr lang="en-US" altLang="en-US" sz="2400" dirty="0">
              <a:latin typeface="Times New Roman" panose="02020603050405020304" pitchFamily="18" charset="0"/>
              <a:cs typeface="Times New Roman" panose="02020603050405020304" pitchFamily="18" charset="0"/>
            </a:endParaRPr>
          </a:p>
          <a:p>
            <a:pPr algn="l" rtl="0"/>
            <a:r>
              <a:rPr lang="vi-VN" altLang="en-US" sz="2400" dirty="0">
                <a:latin typeface="Times New Roman" panose="02020603050405020304" pitchFamily="18" charset="0"/>
                <a:cs typeface="Times New Roman" panose="02020603050405020304" pitchFamily="18" charset="0"/>
              </a:rPr>
              <a:t>Often used in the treatment of operative pediatric trauma Example 1: Pediatric</a:t>
            </a:r>
            <a:r>
              <a:rPr lang="sr-Latn-RS" altLang="en-US" sz="2400" dirty="0">
                <a:latin typeface="Times New Roman" panose="02020603050405020304" pitchFamily="18" charset="0"/>
                <a:cs typeface="Times New Roman" panose="02020603050405020304" pitchFamily="18" charset="0"/>
              </a:rPr>
              <a:t> </a:t>
            </a:r>
            <a:r>
              <a:rPr lang="vi-VN" altLang="en-US" sz="2400" dirty="0">
                <a:solidFill>
                  <a:srgbClr val="FFFF00"/>
                </a:solidFill>
                <a:latin typeface="Times New Roman" panose="02020603050405020304" pitchFamily="18" charset="0"/>
                <a:cs typeface="Times New Roman" panose="02020603050405020304" pitchFamily="18" charset="0"/>
              </a:rPr>
              <a:t>supracondylar</a:t>
            </a:r>
            <a:r>
              <a:rPr lang="sr-Latn-RS" altLang="en-US" sz="2400" dirty="0">
                <a:solidFill>
                  <a:srgbClr val="FFFF00"/>
                </a:solidFill>
                <a:latin typeface="Times New Roman" panose="02020603050405020304" pitchFamily="18" charset="0"/>
                <a:cs typeface="Times New Roman" panose="02020603050405020304" pitchFamily="18" charset="0"/>
              </a:rPr>
              <a:t> </a:t>
            </a:r>
            <a:r>
              <a:rPr lang="vi-VN" altLang="en-US" sz="2400" dirty="0">
                <a:solidFill>
                  <a:srgbClr val="FFFF00"/>
                </a:solidFill>
                <a:latin typeface="Times New Roman" panose="02020603050405020304" pitchFamily="18" charset="0"/>
                <a:cs typeface="Times New Roman" panose="02020603050405020304" pitchFamily="18" charset="0"/>
              </a:rPr>
              <a:t>humerus fracture</a:t>
            </a:r>
            <a:endParaRPr lang="en-US" altLang="en-US" sz="2400" dirty="0">
              <a:solidFill>
                <a:srgbClr val="FFFF00"/>
              </a:solidFill>
              <a:latin typeface="Times New Roman" panose="02020603050405020304" pitchFamily="18" charset="0"/>
              <a:cs typeface="Times New Roman" panose="02020603050405020304" pitchFamily="18" charset="0"/>
            </a:endParaRPr>
          </a:p>
          <a:p>
            <a:pPr algn="l" rtl="0"/>
            <a:r>
              <a:rPr lang="vi-VN" altLang="en-US" sz="2400" dirty="0">
                <a:latin typeface="Times New Roman" panose="02020603050405020304" pitchFamily="18" charset="0"/>
                <a:cs typeface="Times New Roman" panose="02020603050405020304" pitchFamily="18" charset="0"/>
              </a:rPr>
              <a:t>The most common surgical fracture in pediatrics</a:t>
            </a:r>
            <a:endParaRPr lang="en-US" altLang="en-US" sz="2400" dirty="0">
              <a:latin typeface="Times New Roman" panose="02020603050405020304" pitchFamily="18" charset="0"/>
              <a:cs typeface="Times New Roman" panose="02020603050405020304" pitchFamily="18" charset="0"/>
            </a:endParaRPr>
          </a:p>
          <a:p>
            <a:pPr algn="l" rtl="0"/>
            <a:r>
              <a:rPr lang="en-US" altLang="en-US" sz="2400" dirty="0">
                <a:latin typeface="Times New Roman" panose="02020603050405020304" pitchFamily="18" charset="0"/>
                <a:cs typeface="Times New Roman" panose="02020603050405020304" pitchFamily="18" charset="0"/>
              </a:rPr>
              <a:t>Urgent surgical treatment for neurovascular problems</a:t>
            </a:r>
          </a:p>
        </p:txBody>
      </p:sp>
      <p:pic>
        <p:nvPicPr>
          <p:cNvPr id="149506" name="Picture 2">
            <a:extLst>
              <a:ext uri="{FF2B5EF4-FFF2-40B4-BE49-F238E27FC236}">
                <a16:creationId xmlns:a16="http://schemas.microsoft.com/office/drawing/2014/main" id="{EF141CDE-7F93-446A-9CE6-0EBC5DC25C04}"/>
              </a:ext>
            </a:extLst>
          </p:cNvPr>
          <p:cNvPicPr>
            <a:picLocks noGrp="1" noChangeAspect="1" noChangeArrowheads="1"/>
          </p:cNvPicPr>
          <p:nvPr>
            <p:ph sz="half" idx="2"/>
          </p:nvPr>
        </p:nvPicPr>
        <p:blipFill>
          <a:blip r:embed="rId2"/>
          <a:srcRect/>
          <a:stretch>
            <a:fillRect/>
          </a:stretch>
        </p:blipFill>
        <p:spPr>
          <a:xfrm>
            <a:off x="5562600" y="2979738"/>
            <a:ext cx="3041650" cy="3041650"/>
          </a:xfrm>
          <a:effectLst>
            <a:prstShdw prst="shdw17" dist="17961" dir="2700000">
              <a:schemeClr val="accent1">
                <a:gamma/>
                <a:shade val="60000"/>
                <a:invGamma/>
              </a:schemeClr>
            </a:prstShdw>
          </a:effectLst>
        </p:spPr>
      </p:pic>
      <p:pic>
        <p:nvPicPr>
          <p:cNvPr id="149507" name="Picture 3">
            <a:extLst>
              <a:ext uri="{FF2B5EF4-FFF2-40B4-BE49-F238E27FC236}">
                <a16:creationId xmlns:a16="http://schemas.microsoft.com/office/drawing/2014/main" id="{E5582E9C-3632-4A8A-9897-D9076E8301EE}"/>
              </a:ext>
            </a:extLst>
          </p:cNvPr>
          <p:cNvPicPr>
            <a:picLocks noChangeAspect="1" noChangeArrowheads="1"/>
          </p:cNvPicPr>
          <p:nvPr/>
        </p:nvPicPr>
        <p:blipFill>
          <a:blip r:embed="rId3"/>
          <a:srcRect/>
          <a:stretch>
            <a:fillRect/>
          </a:stretch>
        </p:blipFill>
        <p:spPr bwMode="auto">
          <a:xfrm>
            <a:off x="5257800" y="2819400"/>
            <a:ext cx="3581400" cy="3200400"/>
          </a:xfrm>
          <a:prstGeom prst="rect">
            <a:avLst/>
          </a:prstGeom>
          <a:noFill/>
          <a:ln>
            <a:noFill/>
          </a:ln>
          <a:effectLst>
            <a:prstShdw prst="shdw17" dist="17961" dir="2700000">
              <a:schemeClr val="accent1">
                <a:gamma/>
                <a:shade val="60000"/>
                <a:invGamma/>
              </a:schemeClr>
            </a:prstShdw>
          </a:effectLst>
        </p:spPr>
      </p:pic>
    </p:spTree>
  </p:cSld>
  <p:clrMapOvr>
    <a:masterClrMapping/>
  </p:clrMapOvr>
  <p:transition advTm="3821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65707-E99B-4ED8-A0D3-B6DF34072BF5}"/>
              </a:ext>
            </a:extLst>
          </p:cNvPr>
          <p:cNvSpPr>
            <a:spLocks noGrp="1"/>
          </p:cNvSpPr>
          <p:nvPr>
            <p:ph type="title"/>
          </p:nvPr>
        </p:nvSpPr>
        <p:spPr>
          <a:xfrm>
            <a:off x="228600" y="304800"/>
            <a:ext cx="8915400" cy="1455738"/>
          </a:xfrm>
        </p:spPr>
        <p:txBody>
          <a:bodyPr/>
          <a:lstStyle/>
          <a:p>
            <a:pPr algn="ctr" rtl="0">
              <a:defRPr/>
            </a:pPr>
            <a:r>
              <a:rPr lang="en-US" sz="2800" dirty="0">
                <a:solidFill>
                  <a:srgbClr val="FFFF00"/>
                </a:solidFill>
                <a:latin typeface="Times New Roman" pitchFamily="18" charset="0"/>
                <a:cs typeface="Times New Roman" pitchFamily="18" charset="0"/>
              </a:rPr>
              <a:t>Closed</a:t>
            </a:r>
            <a:r>
              <a:rPr lang="sr-Latn-RS" sz="2800" dirty="0">
                <a:solidFill>
                  <a:srgbClr val="FFFF00"/>
                </a:solidFill>
                <a:latin typeface="Times New Roman" pitchFamily="18" charset="0"/>
                <a:cs typeface="Times New Roman" pitchFamily="18" charset="0"/>
              </a:rPr>
              <a:t> </a:t>
            </a:r>
            <a:r>
              <a:rPr lang="en-US" sz="2800" dirty="0">
                <a:solidFill>
                  <a:srgbClr val="FFFF00"/>
                </a:solidFill>
                <a:latin typeface="Times New Roman" pitchFamily="18" charset="0"/>
                <a:cs typeface="Times New Roman" pitchFamily="18" charset="0"/>
              </a:rPr>
              <a:t>reduction </a:t>
            </a:r>
            <a:r>
              <a:rPr lang="sr-Latn-RS" sz="2800" dirty="0">
                <a:solidFill>
                  <a:srgbClr val="FFFF00"/>
                </a:solidFill>
                <a:latin typeface="Times New Roman" pitchFamily="18" charset="0"/>
                <a:cs typeface="Times New Roman" pitchFamily="18" charset="0"/>
              </a:rPr>
              <a:t>and </a:t>
            </a:r>
            <a:r>
              <a:rPr lang="en-US" sz="2800" dirty="0">
                <a:solidFill>
                  <a:srgbClr val="FFFF00"/>
                </a:solidFill>
                <a:latin typeface="Times New Roman" pitchFamily="18" charset="0"/>
                <a:cs typeface="Times New Roman" pitchFamily="18" charset="0"/>
              </a:rPr>
              <a:t>percutaneous</a:t>
            </a:r>
            <a:r>
              <a:rPr lang="sr-Latn-RS" sz="2800" dirty="0">
                <a:solidFill>
                  <a:srgbClr val="FFFF00"/>
                </a:solidFill>
                <a:latin typeface="Times New Roman" pitchFamily="18" charset="0"/>
                <a:cs typeface="Times New Roman" pitchFamily="18" charset="0"/>
              </a:rPr>
              <a:t> fixation</a:t>
            </a:r>
            <a:endParaRPr lang="en-US" sz="2800" dirty="0"/>
          </a:p>
        </p:txBody>
      </p:sp>
      <p:sp>
        <p:nvSpPr>
          <p:cNvPr id="46083" name="Content Placeholder 2">
            <a:extLst>
              <a:ext uri="{FF2B5EF4-FFF2-40B4-BE49-F238E27FC236}">
                <a16:creationId xmlns:a16="http://schemas.microsoft.com/office/drawing/2014/main" id="{040E1316-E860-427E-8C5A-2C3C4925F4A7}"/>
              </a:ext>
            </a:extLst>
          </p:cNvPr>
          <p:cNvSpPr>
            <a:spLocks noGrp="1"/>
          </p:cNvSpPr>
          <p:nvPr>
            <p:ph sz="half" idx="1"/>
          </p:nvPr>
        </p:nvSpPr>
        <p:spPr>
          <a:xfrm>
            <a:off x="304800" y="2141538"/>
            <a:ext cx="5334000" cy="4259262"/>
          </a:xfrm>
        </p:spPr>
        <p:txBody>
          <a:bodyPr/>
          <a:lstStyle/>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Minimally dislocated </a:t>
            </a:r>
            <a:r>
              <a:rPr lang="sr-Latn-RS" altLang="en-US" sz="2400" dirty="0">
                <a:latin typeface="Times New Roman" panose="02020603050405020304" pitchFamily="18" charset="0"/>
                <a:cs typeface="Times New Roman" panose="02020603050405020304" pitchFamily="18" charset="0"/>
              </a:rPr>
              <a:t>femoral </a:t>
            </a:r>
            <a:r>
              <a:rPr lang="en-US" altLang="en-US" sz="2400" dirty="0">
                <a:latin typeface="Times New Roman" panose="02020603050405020304" pitchFamily="18" charset="0"/>
                <a:cs typeface="Times New Roman" panose="02020603050405020304" pitchFamily="18" charset="0"/>
              </a:rPr>
              <a:t>neck fracture</a:t>
            </a:r>
            <a:r>
              <a:rPr lang="sr-Latn-RS" altLang="en-US" sz="2400" dirty="0">
                <a:latin typeface="Times New Roman" panose="02020603050405020304" pitchFamily="18" charset="0"/>
                <a:cs typeface="Times New Roman" panose="02020603050405020304" pitchFamily="18" charset="0"/>
              </a:rPr>
              <a:t>s</a:t>
            </a:r>
            <a:endParaRPr lang="en-US" altLang="en-US" sz="2400"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Reduction with the help of a special OP table for the treatment of fractures</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Percutaneous cannulated screws for fixation</a:t>
            </a:r>
          </a:p>
        </p:txBody>
      </p:sp>
      <p:pic>
        <p:nvPicPr>
          <p:cNvPr id="150530" name="Picture 2">
            <a:extLst>
              <a:ext uri="{FF2B5EF4-FFF2-40B4-BE49-F238E27FC236}">
                <a16:creationId xmlns:a16="http://schemas.microsoft.com/office/drawing/2014/main" id="{57A51CA9-A566-4F69-9CF6-8230957E928B}"/>
              </a:ext>
            </a:extLst>
          </p:cNvPr>
          <p:cNvPicPr>
            <a:picLocks noGrp="1" noChangeAspect="1" noChangeArrowheads="1"/>
          </p:cNvPicPr>
          <p:nvPr>
            <p:ph sz="half" idx="2"/>
          </p:nvPr>
        </p:nvPicPr>
        <p:blipFill>
          <a:blip r:embed="rId3"/>
          <a:srcRect/>
          <a:stretch>
            <a:fillRect/>
          </a:stretch>
        </p:blipFill>
        <p:spPr>
          <a:xfrm>
            <a:off x="6096000" y="2438400"/>
            <a:ext cx="2684463" cy="3878263"/>
          </a:xfrm>
          <a:effectLst>
            <a:prstShdw prst="shdw17" dist="17961" dir="2700000">
              <a:schemeClr val="accent1">
                <a:gamma/>
                <a:shade val="60000"/>
                <a:invGamma/>
              </a:schemeClr>
            </a:prstShdw>
          </a:effectLst>
        </p:spPr>
      </p:pic>
      <p:pic>
        <p:nvPicPr>
          <p:cNvPr id="150531" name="Picture 3">
            <a:extLst>
              <a:ext uri="{FF2B5EF4-FFF2-40B4-BE49-F238E27FC236}">
                <a16:creationId xmlns:a16="http://schemas.microsoft.com/office/drawing/2014/main" id="{3C0CC355-115C-45BC-B4D1-B89D4DB74A2C}"/>
              </a:ext>
            </a:extLst>
          </p:cNvPr>
          <p:cNvPicPr>
            <a:picLocks noChangeAspect="1" noChangeArrowheads="1"/>
          </p:cNvPicPr>
          <p:nvPr/>
        </p:nvPicPr>
        <p:blipFill>
          <a:blip r:embed="rId4"/>
          <a:srcRect/>
          <a:stretch>
            <a:fillRect/>
          </a:stretch>
        </p:blipFill>
        <p:spPr bwMode="auto">
          <a:xfrm>
            <a:off x="5791200" y="2438400"/>
            <a:ext cx="2965450" cy="3906838"/>
          </a:xfrm>
          <a:prstGeom prst="rect">
            <a:avLst/>
          </a:prstGeom>
          <a:noFill/>
          <a:ln>
            <a:noFill/>
          </a:ln>
          <a:effectLst>
            <a:prstShdw prst="shdw17" dist="17961" dir="2700000">
              <a:schemeClr val="accent1">
                <a:gamma/>
                <a:shade val="60000"/>
                <a:invGamma/>
              </a:schemeClr>
            </a:prstShdw>
          </a:effectLst>
        </p:spPr>
      </p:pic>
    </p:spTree>
    <p:custDataLst>
      <p:tags r:id="rId1"/>
    </p:custDataLst>
  </p:cSld>
  <p:clrMapOvr>
    <a:masterClrMapping/>
  </p:clrMapOvr>
  <p:transition advTm="32071"/>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1250"/>
                                  </p:stCondLst>
                                  <p:childTnLst>
                                    <p:set>
                                      <p:cBhvr>
                                        <p:cTn id="6" dur="1" fill="hold">
                                          <p:stCondLst>
                                            <p:cond delay="0"/>
                                          </p:stCondLst>
                                        </p:cTn>
                                        <p:tgtEl>
                                          <p:spTgt spid="150531"/>
                                        </p:tgtEl>
                                        <p:attrNameLst>
                                          <p:attrName>style.visibility</p:attrName>
                                        </p:attrNameLst>
                                      </p:cBhvr>
                                      <p:to>
                                        <p:strVal val="visible"/>
                                      </p:to>
                                    </p:set>
                                    <p:animEffect transition="in" filter="fade">
                                      <p:cBhvr>
                                        <p:cTn id="7" dur="5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4B53F3ED-3F1C-4F1B-BA70-D378AABDDECC}"/>
              </a:ext>
            </a:extLst>
          </p:cNvPr>
          <p:cNvSpPr>
            <a:spLocks noGrp="1" noChangeArrowheads="1"/>
          </p:cNvSpPr>
          <p:nvPr>
            <p:ph type="title"/>
          </p:nvPr>
        </p:nvSpPr>
        <p:spPr>
          <a:xfrm>
            <a:off x="304800" y="304800"/>
            <a:ext cx="8686800" cy="1143000"/>
          </a:xfrm>
        </p:spPr>
        <p:txBody>
          <a:bodyPr/>
          <a:lstStyle/>
          <a:p>
            <a:pPr algn="l" rtl="0">
              <a:defRPr/>
            </a:pPr>
            <a:r>
              <a:rPr lang="en-US" altLang="en-US" dirty="0">
                <a:solidFill>
                  <a:srgbClr val="FFFF00"/>
                </a:solidFill>
                <a:latin typeface="Times New Roman" pitchFamily="18" charset="0"/>
                <a:cs typeface="Times New Roman" pitchFamily="18" charset="0"/>
              </a:rPr>
              <a:t>Percutaneous osteosynthesis with Plate-MIPO</a:t>
            </a:r>
          </a:p>
        </p:txBody>
      </p:sp>
      <p:sp>
        <p:nvSpPr>
          <p:cNvPr id="47107" name="Rectangle 5">
            <a:extLst>
              <a:ext uri="{FF2B5EF4-FFF2-40B4-BE49-F238E27FC236}">
                <a16:creationId xmlns:a16="http://schemas.microsoft.com/office/drawing/2014/main" id="{0F7CBBA8-6110-48F9-ACD6-FAABCDC13739}"/>
              </a:ext>
            </a:extLst>
          </p:cNvPr>
          <p:cNvSpPr>
            <a:spLocks noGrp="1" noChangeArrowheads="1"/>
          </p:cNvSpPr>
          <p:nvPr>
            <p:ph type="body" sz="half" idx="3"/>
          </p:nvPr>
        </p:nvSpPr>
        <p:spPr>
          <a:xfrm>
            <a:off x="304800" y="1676400"/>
            <a:ext cx="3810000" cy="4800600"/>
          </a:xfrm>
        </p:spPr>
        <p:txBody>
          <a:bodyPr/>
          <a:lstStyle/>
          <a:p>
            <a:pPr algn="l" rtl="0"/>
            <a:r>
              <a:rPr lang="en-US" altLang="en-US" sz="2400">
                <a:latin typeface="Times New Roman" panose="02020603050405020304" pitchFamily="18" charset="0"/>
                <a:cs typeface="Times New Roman" panose="02020603050405020304" pitchFamily="18" charset="0"/>
              </a:rPr>
              <a:t>Placement through modified incisions</a:t>
            </a:r>
          </a:p>
          <a:p>
            <a:pPr algn="l" rtl="0"/>
            <a:r>
              <a:rPr lang="en-US" altLang="en-US" sz="2400">
                <a:latin typeface="Times New Roman" panose="02020603050405020304" pitchFamily="18" charset="0"/>
                <a:cs typeface="Times New Roman" panose="02020603050405020304" pitchFamily="18" charset="0"/>
              </a:rPr>
              <a:t>Indirect reduction techniques</a:t>
            </a:r>
          </a:p>
          <a:p>
            <a:pPr algn="l" rtl="0"/>
            <a:r>
              <a:rPr lang="en-US" altLang="en-US" sz="2400">
                <a:latin typeface="Times New Roman" panose="02020603050405020304" pitchFamily="18" charset="0"/>
                <a:cs typeface="Times New Roman" panose="02020603050405020304" pitchFamily="18" charset="0"/>
              </a:rPr>
              <a:t>Limited incision for: Passage and plate placement</a:t>
            </a:r>
          </a:p>
          <a:p>
            <a:pPr algn="l" rtl="0"/>
            <a:r>
              <a:rPr lang="en-US" altLang="en-US" sz="2400">
                <a:latin typeface="Times New Roman" panose="02020603050405020304" pitchFamily="18" charset="0"/>
                <a:cs typeface="Times New Roman" panose="02020603050405020304" pitchFamily="18" charset="0"/>
              </a:rPr>
              <a:t>Individual screw placement</a:t>
            </a:r>
          </a:p>
          <a:p>
            <a:pPr algn="l" rtl="0"/>
            <a:r>
              <a:rPr lang="en-US" altLang="en-US" sz="2400">
                <a:solidFill>
                  <a:srgbClr val="FFFF00"/>
                </a:solidFill>
                <a:latin typeface="Times New Roman" panose="02020603050405020304" pitchFamily="18" charset="0"/>
                <a:cs typeface="Times New Roman" panose="02020603050405020304" pitchFamily="18" charset="0"/>
              </a:rPr>
              <a:t>Soft tissue "friendly"</a:t>
            </a:r>
          </a:p>
          <a:p>
            <a:pPr lvl="1" algn="l" rtl="0">
              <a:buFontTx/>
              <a:buNone/>
            </a:pPr>
            <a:endParaRPr lang="en-US" altLang="en-US" sz="2400"/>
          </a:p>
        </p:txBody>
      </p:sp>
      <p:pic>
        <p:nvPicPr>
          <p:cNvPr id="58372" name="Picture 6" descr="Johnson,Cheryl Aug29-02 3">
            <a:extLst>
              <a:ext uri="{FF2B5EF4-FFF2-40B4-BE49-F238E27FC236}">
                <a16:creationId xmlns:a16="http://schemas.microsoft.com/office/drawing/2014/main" id="{42A25D9D-A283-474D-B919-D6F02B7D3251}"/>
              </a:ext>
            </a:extLst>
          </p:cNvPr>
          <p:cNvPicPr>
            <a:picLocks noChangeAspect="1" noChangeArrowheads="1"/>
          </p:cNvPicPr>
          <p:nvPr/>
        </p:nvPicPr>
        <p:blipFill>
          <a:blip r:embed="rId3"/>
          <a:srcRect l="13559" r="27684"/>
          <a:stretch>
            <a:fillRect/>
          </a:stretch>
        </p:blipFill>
        <p:spPr bwMode="auto">
          <a:xfrm>
            <a:off x="4191000" y="1676400"/>
            <a:ext cx="1981200" cy="4495800"/>
          </a:xfrm>
          <a:prstGeom prst="rect">
            <a:avLst/>
          </a:prstGeom>
          <a:noFill/>
          <a:ln w="9525">
            <a:noFill/>
            <a:miter lim="800000"/>
            <a:headEnd/>
            <a:tailEnd/>
          </a:ln>
          <a:effectLst>
            <a:outerShdw dist="107763" dir="2700000" algn="ctr" rotWithShape="0">
              <a:schemeClr val="bg2">
                <a:alpha val="50000"/>
              </a:schemeClr>
            </a:outerShdw>
          </a:effectLst>
        </p:spPr>
      </p:pic>
      <p:pic>
        <p:nvPicPr>
          <p:cNvPr id="58373" name="Picture 7" descr="Johnson,Cheryl Dec 27-011">
            <a:extLst>
              <a:ext uri="{FF2B5EF4-FFF2-40B4-BE49-F238E27FC236}">
                <a16:creationId xmlns:a16="http://schemas.microsoft.com/office/drawing/2014/main" id="{ABB0CDF2-C56E-48A6-8A76-3D83F19A5B6C}"/>
              </a:ext>
            </a:extLst>
          </p:cNvPr>
          <p:cNvPicPr>
            <a:picLocks noChangeAspect="1" noChangeArrowheads="1"/>
          </p:cNvPicPr>
          <p:nvPr/>
        </p:nvPicPr>
        <p:blipFill>
          <a:blip r:embed="rId4"/>
          <a:srcRect l="5084" r="11299"/>
          <a:stretch>
            <a:fillRect/>
          </a:stretch>
        </p:blipFill>
        <p:spPr bwMode="auto">
          <a:xfrm>
            <a:off x="6172200" y="1676400"/>
            <a:ext cx="2819400" cy="4495800"/>
          </a:xfrm>
          <a:prstGeom prst="rect">
            <a:avLst/>
          </a:prstGeom>
          <a:noFill/>
          <a:ln w="9525">
            <a:noFill/>
            <a:miter lim="800000"/>
            <a:headEnd/>
            <a:tailEnd/>
          </a:ln>
          <a:effectLst>
            <a:outerShdw dist="107763" dir="2700000" algn="ctr" rotWithShape="0">
              <a:schemeClr val="bg2">
                <a:alpha val="50000"/>
              </a:schemeClr>
            </a:outerShdw>
          </a:effectLst>
        </p:spPr>
      </p:pic>
    </p:spTree>
  </p:cSld>
  <p:clrMapOvr>
    <a:masterClrMapping/>
  </p:clrMapOvr>
  <p:transition advTm="4968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0E38F-E885-4509-96AC-9169735515FE}"/>
              </a:ext>
            </a:extLst>
          </p:cNvPr>
          <p:cNvSpPr>
            <a:spLocks noGrp="1"/>
          </p:cNvSpPr>
          <p:nvPr>
            <p:ph type="title"/>
          </p:nvPr>
        </p:nvSpPr>
        <p:spPr>
          <a:xfrm>
            <a:off x="457200" y="228600"/>
            <a:ext cx="8229600" cy="1295400"/>
          </a:xfrm>
        </p:spPr>
        <p:txBody>
          <a:bodyPr/>
          <a:lstStyle/>
          <a:p>
            <a:pPr algn="ctr" rtl="0">
              <a:defRPr/>
            </a:pPr>
            <a:r>
              <a:rPr lang="en-US" dirty="0">
                <a:solidFill>
                  <a:srgbClr val="FFFF00"/>
                </a:solidFill>
                <a:latin typeface="Times New Roman" pitchFamily="18" charset="0"/>
                <a:cs typeface="Times New Roman" pitchFamily="18" charset="0"/>
              </a:rPr>
              <a:t>Osteosynthesis screw</a:t>
            </a:r>
          </a:p>
        </p:txBody>
      </p:sp>
      <p:sp>
        <p:nvSpPr>
          <p:cNvPr id="48131" name="Content Placeholder 2">
            <a:extLst>
              <a:ext uri="{FF2B5EF4-FFF2-40B4-BE49-F238E27FC236}">
                <a16:creationId xmlns:a16="http://schemas.microsoft.com/office/drawing/2014/main" id="{B841C60B-05E3-415F-B128-B561C375190E}"/>
              </a:ext>
            </a:extLst>
          </p:cNvPr>
          <p:cNvSpPr>
            <a:spLocks noGrp="1"/>
          </p:cNvSpPr>
          <p:nvPr>
            <p:ph sz="half" idx="1"/>
          </p:nvPr>
        </p:nvSpPr>
        <p:spPr>
          <a:xfrm>
            <a:off x="167409" y="1616364"/>
            <a:ext cx="6553200" cy="5029200"/>
          </a:xfrm>
        </p:spPr>
        <p:txBody>
          <a:bodyPr/>
          <a:lstStyle/>
          <a:p>
            <a:pPr algn="l" rtl="0"/>
            <a:r>
              <a:rPr lang="en-US" altLang="en-US" sz="2400" dirty="0">
                <a:latin typeface="Times New Roman" panose="02020603050405020304" pitchFamily="18" charset="0"/>
                <a:cs typeface="Times New Roman" panose="02020603050405020304" pitchFamily="18" charset="0"/>
              </a:rPr>
              <a:t>The screw is the basic and most effective tool for internal fracture fixation, especially in combination with plates.</a:t>
            </a:r>
          </a:p>
          <a:p>
            <a:pPr algn="l" rtl="0"/>
            <a:r>
              <a:rPr lang="en-US" altLang="en-US" sz="2400" dirty="0">
                <a:latin typeface="Times New Roman" panose="02020603050405020304" pitchFamily="18" charset="0"/>
                <a:cs typeface="Times New Roman" panose="02020603050405020304" pitchFamily="18" charset="0"/>
              </a:rPr>
              <a:t>A screw is a powerful tool that converts rotation into linear motion, friction and compression forces.</a:t>
            </a:r>
          </a:p>
          <a:p>
            <a:pPr algn="l" rtl="0"/>
            <a:r>
              <a:rPr lang="en-US" altLang="en-US" sz="2400" dirty="0">
                <a:latin typeface="Times New Roman" panose="02020603050405020304" pitchFamily="18" charset="0"/>
                <a:cs typeface="Times New Roman" panose="02020603050405020304" pitchFamily="18" charset="0"/>
              </a:rPr>
              <a:t>Field of application: cortical, spongy, </a:t>
            </a:r>
            <a:r>
              <a:rPr lang="en-US" altLang="en-US" sz="2400" dirty="0" err="1">
                <a:latin typeface="Times New Roman" panose="02020603050405020304" pitchFamily="18" charset="0"/>
                <a:cs typeface="Times New Roman" panose="02020603050405020304" pitchFamily="18" charset="0"/>
              </a:rPr>
              <a:t>bicortical</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monocortical</a:t>
            </a:r>
            <a:r>
              <a:rPr lang="en-US" altLang="en-US" sz="2400" dirty="0">
                <a:latin typeface="Times New Roman" panose="02020603050405020304" pitchFamily="18" charset="0"/>
                <a:cs typeface="Times New Roman" panose="02020603050405020304" pitchFamily="18" charset="0"/>
              </a:rPr>
              <a:t>, malleolar.</a:t>
            </a:r>
          </a:p>
          <a:p>
            <a:pPr algn="l" rtl="0"/>
            <a:r>
              <a:rPr lang="en-US" altLang="en-US" sz="2400" dirty="0">
                <a:latin typeface="Times New Roman" panose="02020603050405020304" pitchFamily="18" charset="0"/>
                <a:cs typeface="Times New Roman" panose="02020603050405020304" pitchFamily="18" charset="0"/>
              </a:rPr>
              <a:t>Function: Pulling Screw, Head Locking Screw, Position Screw, </a:t>
            </a:r>
            <a:r>
              <a:rPr lang="en-US" altLang="en-US" sz="2400" dirty="0" err="1">
                <a:latin typeface="Times New Roman" panose="02020603050405020304" pitchFamily="18" charset="0"/>
                <a:cs typeface="Times New Roman" panose="02020603050405020304" pitchFamily="18" charset="0"/>
              </a:rPr>
              <a:t>Transfixation</a:t>
            </a:r>
            <a:r>
              <a:rPr lang="en-US" altLang="en-US" sz="2400" dirty="0">
                <a:latin typeface="Times New Roman" panose="02020603050405020304" pitchFamily="18" charset="0"/>
                <a:cs typeface="Times New Roman" panose="02020603050405020304" pitchFamily="18" charset="0"/>
              </a:rPr>
              <a:t> Screw, Anchor Screw, </a:t>
            </a:r>
            <a:r>
              <a:rPr lang="en-US" altLang="en-US" sz="2400" dirty="0" err="1">
                <a:latin typeface="Times New Roman" panose="02020603050405020304" pitchFamily="18" charset="0"/>
                <a:cs typeface="Times New Roman" panose="02020603050405020304" pitchFamily="18" charset="0"/>
              </a:rPr>
              <a:t>Poller</a:t>
            </a:r>
            <a:r>
              <a:rPr lang="en-US" altLang="en-US" sz="2400" dirty="0">
                <a:latin typeface="Times New Roman" panose="02020603050405020304" pitchFamily="18" charset="0"/>
                <a:cs typeface="Times New Roman" panose="02020603050405020304" pitchFamily="18" charset="0"/>
              </a:rPr>
              <a:t> Screw, etc.)</a:t>
            </a:r>
            <a:endParaRPr lang="en-US" altLang="en-US" sz="2400" dirty="0">
              <a:solidFill>
                <a:srgbClr val="FFFF00"/>
              </a:solidFill>
              <a:latin typeface="Times New Roman" panose="02020603050405020304" pitchFamily="18" charset="0"/>
              <a:cs typeface="Times New Roman" panose="02020603050405020304" pitchFamily="18" charset="0"/>
            </a:endParaRPr>
          </a:p>
        </p:txBody>
      </p:sp>
      <p:pic>
        <p:nvPicPr>
          <p:cNvPr id="48132" name="Picture 2">
            <a:extLst>
              <a:ext uri="{FF2B5EF4-FFF2-40B4-BE49-F238E27FC236}">
                <a16:creationId xmlns:a16="http://schemas.microsoft.com/office/drawing/2014/main" id="{0B3BE3CE-8C39-4323-8EB8-A158DB65CA5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777038" y="2590800"/>
            <a:ext cx="2176462" cy="2819400"/>
          </a:xfrm>
          <a:noFill/>
        </p:spPr>
      </p:pic>
    </p:spTree>
  </p:cSld>
  <p:clrMapOvr>
    <a:masterClrMapping/>
  </p:clrMapOvr>
  <p:transition advTm="3942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14ED90D3-8C3A-43F8-A59D-8647113C6792}"/>
              </a:ext>
            </a:extLst>
          </p:cNvPr>
          <p:cNvSpPr>
            <a:spLocks noGrp="1" noChangeArrowheads="1"/>
          </p:cNvSpPr>
          <p:nvPr>
            <p:ph type="title"/>
          </p:nvPr>
        </p:nvSpPr>
        <p:spPr bwMode="auto">
          <a:xfrm>
            <a:off x="609600" y="304800"/>
            <a:ext cx="7772400" cy="1455738"/>
          </a:xfrm>
        </p:spPr>
        <p:txBody>
          <a:bodyPr wrap="square" numCol="1" anchorCtr="0" compatLnSpc="1">
            <a:prstTxWarp prst="textNoShape">
              <a:avLst/>
            </a:prstTxWarp>
          </a:bodyPr>
          <a:lstStyle/>
          <a:p>
            <a:pPr algn="ctr" rtl="0" eaLnBrk="1" hangingPunct="1">
              <a:defRPr/>
            </a:pPr>
            <a:r>
              <a:rPr lang="en-US" dirty="0">
                <a:solidFill>
                  <a:srgbClr val="FFFF00"/>
                </a:solidFill>
                <a:latin typeface="Times New Roman" pitchFamily="18" charset="0"/>
                <a:cs typeface="Times New Roman" pitchFamily="18" charset="0"/>
              </a:rPr>
              <a:t>Osteosynthesis screw</a:t>
            </a:r>
            <a:endParaRPr lang="en-US" altLang="en-US" cap="none" dirty="0">
              <a:ln>
                <a:noFill/>
              </a:ln>
              <a:solidFill>
                <a:srgbClr val="FFFF00"/>
              </a:solidFill>
              <a:latin typeface="Times New Roman" pitchFamily="18" charset="0"/>
              <a:ea typeface="ＭＳ Ｐゴシック" pitchFamily="34" charset="-128"/>
              <a:cs typeface="Times New Roman" pitchFamily="18" charset="0"/>
            </a:endParaRPr>
          </a:p>
        </p:txBody>
      </p:sp>
      <p:sp>
        <p:nvSpPr>
          <p:cNvPr id="49155" name="Rectangle 3">
            <a:extLst>
              <a:ext uri="{FF2B5EF4-FFF2-40B4-BE49-F238E27FC236}">
                <a16:creationId xmlns:a16="http://schemas.microsoft.com/office/drawing/2014/main" id="{B4E87ABD-0142-449B-8585-D926F5190F2E}"/>
              </a:ext>
            </a:extLst>
          </p:cNvPr>
          <p:cNvSpPr>
            <a:spLocks noChangeArrowheads="1"/>
          </p:cNvSpPr>
          <p:nvPr/>
        </p:nvSpPr>
        <p:spPr bwMode="auto">
          <a:xfrm>
            <a:off x="420688" y="3887788"/>
            <a:ext cx="3914775"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52425" indent="-3524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ts val="450"/>
              </a:spcBef>
              <a:spcAft>
                <a:spcPts val="450"/>
              </a:spcAft>
              <a:buFontTx/>
              <a:buChar char="•"/>
            </a:pPr>
            <a:r>
              <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rPr>
              <a:t>Conventional DCP p</a:t>
            </a:r>
            <a:r>
              <a:rPr kumimoji="1" lang="sr-Latn-RS" altLang="en-US" dirty="0">
                <a:latin typeface="Times New Roman" panose="02020603050405020304" pitchFamily="18" charset="0"/>
                <a:ea typeface="ＭＳ Ｐゴシック" panose="020B0600070205080204" pitchFamily="34" charset="-128"/>
                <a:cs typeface="Times New Roman" panose="02020603050405020304" pitchFamily="18" charset="0"/>
              </a:rPr>
              <a:t>lates</a:t>
            </a:r>
            <a:endPar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endParaRPr>
          </a:p>
          <a:p>
            <a:pPr algn="l" rtl="0" eaLnBrk="1" hangingPunct="1">
              <a:spcBef>
                <a:spcPts val="450"/>
              </a:spcBef>
              <a:spcAft>
                <a:spcPts val="450"/>
              </a:spcAft>
              <a:buFontTx/>
              <a:buChar char="•"/>
            </a:pPr>
            <a:r>
              <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rPr>
              <a:t>Screws apply compression to the bone</a:t>
            </a:r>
          </a:p>
          <a:p>
            <a:pPr algn="l" rtl="0" eaLnBrk="1" hangingPunct="1">
              <a:spcBef>
                <a:spcPts val="450"/>
              </a:spcBef>
              <a:spcAft>
                <a:spcPts val="450"/>
              </a:spcAft>
              <a:buFontTx/>
              <a:buChar char="•"/>
            </a:pPr>
            <a:r>
              <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rPr>
              <a:t>The friction of the bone-plate construction creates stability</a:t>
            </a:r>
          </a:p>
          <a:p>
            <a:pPr algn="l" rtl="0" eaLnBrk="1" hangingPunct="1">
              <a:spcBef>
                <a:spcPts val="450"/>
              </a:spcBef>
              <a:spcAft>
                <a:spcPts val="450"/>
              </a:spcAft>
              <a:buFontTx/>
              <a:buChar char="•"/>
            </a:pPr>
            <a:r>
              <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rPr>
              <a:t>Axial compression at the contact of fragments</a:t>
            </a:r>
          </a:p>
        </p:txBody>
      </p:sp>
      <p:sp>
        <p:nvSpPr>
          <p:cNvPr id="49156" name="Rectangle 4">
            <a:extLst>
              <a:ext uri="{FF2B5EF4-FFF2-40B4-BE49-F238E27FC236}">
                <a16:creationId xmlns:a16="http://schemas.microsoft.com/office/drawing/2014/main" id="{07716730-49A7-4503-8A7A-FA12C18C4108}"/>
              </a:ext>
            </a:extLst>
          </p:cNvPr>
          <p:cNvSpPr>
            <a:spLocks noChangeArrowheads="1"/>
          </p:cNvSpPr>
          <p:nvPr/>
        </p:nvSpPr>
        <p:spPr bwMode="auto">
          <a:xfrm>
            <a:off x="4516438" y="3887788"/>
            <a:ext cx="4398962"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ts val="450"/>
              </a:spcBef>
              <a:spcAft>
                <a:spcPts val="450"/>
              </a:spcAft>
            </a:pPr>
            <a:r>
              <a:rPr lang="en-US" altLang="en-US" dirty="0">
                <a:latin typeface="Times New Roman" panose="02020603050405020304" pitchFamily="18" charset="0"/>
                <a:cs typeface="Times New Roman" panose="02020603050405020304" pitchFamily="18" charset="0"/>
              </a:rPr>
              <a:t>Threaded heads locked in LCP plate</a:t>
            </a:r>
          </a:p>
          <a:p>
            <a:pPr algn="l" rtl="0" eaLnBrk="1" hangingPunct="1">
              <a:spcBef>
                <a:spcPts val="450"/>
              </a:spcBef>
              <a:spcAft>
                <a:spcPts val="450"/>
              </a:spcAft>
            </a:pPr>
            <a:r>
              <a:rPr lang="en-US" altLang="en-US" dirty="0">
                <a:latin typeface="Times New Roman" panose="02020603050405020304" pitchFamily="18" charset="0"/>
                <a:cs typeface="Times New Roman" panose="02020603050405020304" pitchFamily="18" charset="0"/>
              </a:rPr>
              <a:t>Angularly stable construction</a:t>
            </a:r>
          </a:p>
          <a:p>
            <a:pPr algn="l" rtl="0" eaLnBrk="1" hangingPunct="1">
              <a:spcBef>
                <a:spcPts val="450"/>
              </a:spcBef>
              <a:spcAft>
                <a:spcPts val="450"/>
              </a:spcAft>
            </a:pPr>
            <a:r>
              <a:rPr lang="en-US" altLang="en-US" dirty="0">
                <a:latin typeface="Times New Roman" panose="02020603050405020304" pitchFamily="18" charset="0"/>
                <a:cs typeface="Times New Roman" panose="02020603050405020304" pitchFamily="18" charset="0"/>
              </a:rPr>
              <a:t>The screws are fixed in the plate</a:t>
            </a:r>
          </a:p>
          <a:p>
            <a:pPr algn="l" rtl="0" eaLnBrk="1" hangingPunct="1">
              <a:spcBef>
                <a:spcPts val="450"/>
              </a:spcBef>
              <a:spcAft>
                <a:spcPts val="450"/>
              </a:spcAft>
            </a:pPr>
            <a:r>
              <a:rPr lang="en-US" altLang="en-US" dirty="0">
                <a:latin typeface="Times New Roman" panose="02020603050405020304" pitchFamily="18" charset="0"/>
                <a:cs typeface="Times New Roman" panose="02020603050405020304" pitchFamily="18" charset="0"/>
              </a:rPr>
              <a:t>No contact or friction of the bone-plate construction is required for stability</a:t>
            </a:r>
          </a:p>
          <a:p>
            <a:pPr algn="l" rtl="0" eaLnBrk="1" hangingPunct="1">
              <a:spcBef>
                <a:spcPts val="450"/>
              </a:spcBef>
              <a:spcAft>
                <a:spcPts val="450"/>
              </a:spcAft>
            </a:pPr>
            <a:r>
              <a:rPr lang="en-US" altLang="en-US" dirty="0">
                <a:latin typeface="Times New Roman" panose="02020603050405020304" pitchFamily="18" charset="0"/>
                <a:cs typeface="Times New Roman" panose="02020603050405020304" pitchFamily="18" charset="0"/>
              </a:rPr>
              <a:t>Osteoporotic fractures</a:t>
            </a:r>
            <a:endParaRPr kumimoji="1" lang="en-US" altLang="en-US"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49157" name="Text Box 43">
            <a:extLst>
              <a:ext uri="{FF2B5EF4-FFF2-40B4-BE49-F238E27FC236}">
                <a16:creationId xmlns:a16="http://schemas.microsoft.com/office/drawing/2014/main" id="{BFF32AAD-8506-40DE-9304-F81B83814036}"/>
              </a:ext>
            </a:extLst>
          </p:cNvPr>
          <p:cNvSpPr txBox="1">
            <a:spLocks noChangeArrowheads="1"/>
          </p:cNvSpPr>
          <p:nvPr/>
        </p:nvSpPr>
        <p:spPr bwMode="auto">
          <a:xfrm>
            <a:off x="4572000" y="1781175"/>
            <a:ext cx="31369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ts val="450"/>
              </a:spcBef>
              <a:spcAft>
                <a:spcPts val="450"/>
              </a:spcAft>
            </a:pPr>
            <a:r>
              <a:rPr lang="en-US" altLang="en-US" sz="2000">
                <a:latin typeface="Times New Roman" panose="02020603050405020304" pitchFamily="18" charset="0"/>
                <a:ea typeface="ＭＳ Ｐゴシック" panose="020B0600070205080204" pitchFamily="34" charset="-128"/>
                <a:cs typeface="Times New Roman" panose="02020603050405020304" pitchFamily="18" charset="0"/>
              </a:rPr>
              <a:t>Locking screws</a:t>
            </a:r>
            <a:endParaRPr lang="en-GB" altLang="en-US" sz="200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49158" name="Text Box 23">
            <a:extLst>
              <a:ext uri="{FF2B5EF4-FFF2-40B4-BE49-F238E27FC236}">
                <a16:creationId xmlns:a16="http://schemas.microsoft.com/office/drawing/2014/main" id="{9CAC98FE-2BC0-4446-B691-9623E76F6946}"/>
              </a:ext>
            </a:extLst>
          </p:cNvPr>
          <p:cNvSpPr txBox="1">
            <a:spLocks noChangeArrowheads="1"/>
          </p:cNvSpPr>
          <p:nvPr/>
        </p:nvSpPr>
        <p:spPr bwMode="auto">
          <a:xfrm>
            <a:off x="685800" y="1762125"/>
            <a:ext cx="254793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ts val="450"/>
              </a:spcBef>
              <a:spcAft>
                <a:spcPts val="450"/>
              </a:spcAft>
            </a:pPr>
            <a:r>
              <a:rPr lang="en-US" altLang="en-US">
                <a:latin typeface="Times New Roman" panose="02020603050405020304" pitchFamily="18" charset="0"/>
                <a:ea typeface="ＭＳ Ｐゴシック" panose="020B0600070205080204" pitchFamily="34" charset="-128"/>
                <a:cs typeface="Times New Roman" panose="02020603050405020304" pitchFamily="18" charset="0"/>
              </a:rPr>
              <a:t>Conventional screws</a:t>
            </a:r>
            <a:endParaRPr lang="en-GB" altLang="en-US">
              <a:latin typeface="Times New Roman" panose="02020603050405020304" pitchFamily="18" charset="0"/>
              <a:ea typeface="ＭＳ Ｐゴシック" panose="020B0600070205080204" pitchFamily="34" charset="-128"/>
              <a:cs typeface="Times New Roman" panose="02020603050405020304" pitchFamily="18" charset="0"/>
            </a:endParaRPr>
          </a:p>
        </p:txBody>
      </p:sp>
      <p:pic>
        <p:nvPicPr>
          <p:cNvPr id="49159" name="Picture 9" descr="Silde36a.png">
            <a:extLst>
              <a:ext uri="{FF2B5EF4-FFF2-40B4-BE49-F238E27FC236}">
                <a16:creationId xmlns:a16="http://schemas.microsoft.com/office/drawing/2014/main" id="{B778FF7E-FA8B-4D8C-BC24-1AE31BCF7E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9525" y="2089150"/>
            <a:ext cx="1360488"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11" descr="Silde36b.png">
            <a:extLst>
              <a:ext uri="{FF2B5EF4-FFF2-40B4-BE49-F238E27FC236}">
                <a16:creationId xmlns:a16="http://schemas.microsoft.com/office/drawing/2014/main" id="{0582D3FC-1C85-41DF-A007-32A89DEAC43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45113" y="2089150"/>
            <a:ext cx="1350962"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5307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64EEB1-E3A2-4FC3-9CF7-890D57141D84}"/>
              </a:ext>
            </a:extLst>
          </p:cNvPr>
          <p:cNvSpPr>
            <a:spLocks noGrp="1"/>
          </p:cNvSpPr>
          <p:nvPr>
            <p:ph type="title"/>
          </p:nvPr>
        </p:nvSpPr>
        <p:spPr>
          <a:xfrm>
            <a:off x="381000" y="2286000"/>
            <a:ext cx="8458200" cy="1295400"/>
          </a:xfrm>
        </p:spPr>
        <p:txBody>
          <a:bodyPr/>
          <a:lstStyle/>
          <a:p>
            <a:pPr algn="ctr" rtl="0">
              <a:defRPr/>
            </a:pPr>
            <a:r>
              <a:rPr lang="sr-Latn-RS" dirty="0">
                <a:solidFill>
                  <a:srgbClr val="FFFF00"/>
                </a:solidFill>
                <a:latin typeface="Times New Roman" panose="02020603050405020304" pitchFamily="18" charset="0"/>
                <a:cs typeface="Times New Roman" panose="02020603050405020304" pitchFamily="18" charset="0"/>
              </a:rPr>
              <a:t> </a:t>
            </a:r>
            <a:r>
              <a:rPr lang="sr-Latn-RS" sz="4000" dirty="0">
                <a:solidFill>
                  <a:srgbClr val="FFFF00"/>
                </a:solidFill>
                <a:latin typeface="Times New Roman" panose="02020603050405020304" pitchFamily="18" charset="0"/>
                <a:cs typeface="Times New Roman" panose="02020603050405020304" pitchFamily="18" charset="0"/>
              </a:rPr>
              <a:t>Plates for osteosynthesis</a:t>
            </a:r>
            <a:r>
              <a:rPr lang="sr-Latn-RS" dirty="0">
                <a:solidFill>
                  <a:srgbClr val="FFFF00"/>
                </a:solidFill>
                <a:latin typeface="Times New Roman" panose="02020603050405020304" pitchFamily="18" charset="0"/>
                <a:cs typeface="Times New Roman" panose="02020603050405020304" pitchFamily="18" charset="0"/>
              </a:rPr>
              <a:t> </a:t>
            </a:r>
            <a:endParaRPr lang="en-US"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BC6B5-78A9-4027-AE20-BB95D2C2AB8F}"/>
              </a:ext>
            </a:extLst>
          </p:cNvPr>
          <p:cNvSpPr>
            <a:spLocks noGrp="1"/>
          </p:cNvSpPr>
          <p:nvPr>
            <p:ph type="title"/>
          </p:nvPr>
        </p:nvSpPr>
        <p:spPr>
          <a:xfrm>
            <a:off x="457200" y="152400"/>
            <a:ext cx="8229600" cy="1143000"/>
          </a:xfrm>
        </p:spPr>
        <p:txBody>
          <a:bodyPr/>
          <a:lstStyle/>
          <a:p>
            <a:pPr algn="ctr" rtl="0">
              <a:defRPr/>
            </a:pPr>
            <a:r>
              <a:rPr lang="sr-Latn-RS" dirty="0">
                <a:solidFill>
                  <a:srgbClr val="FFFF00"/>
                </a:solidFill>
                <a:latin typeface="Times New Roman" panose="02020603050405020304" pitchFamily="18" charset="0"/>
                <a:cs typeface="Times New Roman" panose="02020603050405020304" pitchFamily="18" charset="0"/>
              </a:rPr>
              <a:t>Plates for osteosynthesis</a:t>
            </a:r>
            <a:endParaRPr lang="en-US"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61024D5C-4BA0-4131-88E4-59644D090F1C}"/>
              </a:ext>
            </a:extLst>
          </p:cNvPr>
          <p:cNvSpPr>
            <a:spLocks noGrp="1"/>
          </p:cNvSpPr>
          <p:nvPr>
            <p:ph sz="half" idx="1"/>
          </p:nvPr>
        </p:nvSpPr>
        <p:spPr>
          <a:xfrm>
            <a:off x="228600" y="1295400"/>
            <a:ext cx="5181600" cy="5562600"/>
          </a:xfrm>
        </p:spPr>
        <p:txBody>
          <a:bodyPr/>
          <a:lstStyle/>
          <a:p>
            <a:pPr marL="0" indent="0" algn="l" rtl="0">
              <a:buFont typeface="Arial" panose="020B0604020202020204" pitchFamily="34" charset="0"/>
              <a:buNone/>
              <a:defRPr/>
            </a:pPr>
            <a:r>
              <a:rPr lang="sr-Latn-RS" sz="2400" dirty="0">
                <a:latin typeface="Times New Roman" panose="02020603050405020304" pitchFamily="18" charset="0"/>
                <a:cs typeface="Times New Roman" panose="02020603050405020304" pitchFamily="18" charset="0"/>
              </a:rPr>
              <a:t>Plates</a:t>
            </a:r>
            <a:r>
              <a:rPr lang="en-US" sz="2400" dirty="0">
                <a:latin typeface="Times New Roman" panose="02020603050405020304" pitchFamily="18" charset="0"/>
                <a:cs typeface="Times New Roman" panose="02020603050405020304" pitchFamily="18" charset="0"/>
              </a:rPr>
              <a:t> </a:t>
            </a:r>
            <a:r>
              <a:rPr lang="sr-Latn-RS" sz="2400" dirty="0">
                <a:latin typeface="Times New Roman" panose="02020603050405020304" pitchFamily="18" charset="0"/>
                <a:cs typeface="Times New Roman" panose="02020603050405020304" pitchFamily="18" charset="0"/>
              </a:rPr>
              <a:t>behave like </a:t>
            </a:r>
            <a:r>
              <a:rPr lang="en-US" sz="2400" dirty="0">
                <a:solidFill>
                  <a:srgbClr val="FFFF00"/>
                </a:solidFill>
                <a:latin typeface="Times New Roman" panose="02020603050405020304" pitchFamily="18" charset="0"/>
                <a:cs typeface="Times New Roman" panose="02020603050405020304" pitchFamily="18" charset="0"/>
              </a:rPr>
              <a:t>internal</a:t>
            </a:r>
            <a:r>
              <a:rPr lang="sr-Latn-RS" sz="2400" dirty="0">
                <a:solidFill>
                  <a:srgbClr val="FFFF00"/>
                </a:solidFill>
                <a:latin typeface="Times New Roman" panose="02020603050405020304" pitchFamily="18" charset="0"/>
                <a:cs typeface="Times New Roman" panose="02020603050405020304" pitchFamily="18" charset="0"/>
              </a:rPr>
              <a:t> splints</a:t>
            </a:r>
            <a:r>
              <a:rPr lang="sr-Latn-RS" sz="2400" dirty="0">
                <a:latin typeface="Times New Roman" panose="02020603050405020304" pitchFamily="18" charset="0"/>
                <a:cs typeface="Times New Roman" panose="02020603050405020304" pitchFamily="18" charset="0"/>
              </a:rPr>
              <a:t>.</a:t>
            </a:r>
          </a:p>
          <a:p>
            <a:pPr marL="0" indent="0" algn="l" rtl="0">
              <a:buFont typeface="Arial" panose="020B0604020202020204" pitchFamily="34" charset="0"/>
              <a:buNone/>
              <a:defRPr/>
            </a:pPr>
            <a:r>
              <a:rPr lang="sr-Latn-RS" sz="2400" dirty="0">
                <a:solidFill>
                  <a:srgbClr val="FFFF00"/>
                </a:solidFill>
                <a:latin typeface="Times New Roman" panose="02020603050405020304" pitchFamily="18" charset="0"/>
                <a:cs typeface="Times New Roman" panose="02020603050405020304" pitchFamily="18" charset="0"/>
              </a:rPr>
              <a:t>Load bearing </a:t>
            </a:r>
            <a:r>
              <a:rPr lang="sr-Latn-RS" sz="2400" dirty="0">
                <a:latin typeface="Times New Roman" panose="02020603050405020304" pitchFamily="18" charset="0"/>
                <a:cs typeface="Times New Roman" panose="02020603050405020304" pitchFamily="18" charset="0"/>
              </a:rPr>
              <a:t>implants</a:t>
            </a:r>
          </a:p>
          <a:p>
            <a:pPr marL="0" indent="0" algn="l" rtl="0">
              <a:buFont typeface="Arial" panose="020B0604020202020204" pitchFamily="34" charset="0"/>
              <a:buNone/>
              <a:defRPr/>
            </a:pPr>
            <a:r>
              <a:rPr lang="sr-Latn-RS" sz="2400" dirty="0">
                <a:latin typeface="Times New Roman" panose="02020603050405020304" pitchFamily="18" charset="0"/>
                <a:cs typeface="Times New Roman" panose="02020603050405020304" pitchFamily="18" charset="0"/>
              </a:rPr>
              <a:t>IF plates can be used to achieve:</a:t>
            </a:r>
          </a:p>
          <a:p>
            <a:pPr marL="457200" indent="-457200" algn="l" rtl="0">
              <a:buFont typeface="+mj-lt"/>
              <a:buAutoNum type="arabicPeriod"/>
              <a:defRPr/>
            </a:pPr>
            <a:r>
              <a:rPr lang="sr-Latn-RS" sz="2400" dirty="0">
                <a:latin typeface="Times New Roman" panose="02020603050405020304" pitchFamily="18" charset="0"/>
                <a:cs typeface="Times New Roman" panose="02020603050405020304" pitchFamily="18" charset="0"/>
              </a:rPr>
              <a:t>absolute stability</a:t>
            </a:r>
          </a:p>
          <a:p>
            <a:pPr marL="457200" indent="-457200" algn="l" rtl="0">
              <a:buFont typeface="+mj-lt"/>
              <a:buAutoNum type="arabicPeriod"/>
              <a:defRPr/>
            </a:pPr>
            <a:r>
              <a:rPr lang="sr-Latn-RS" sz="2400" dirty="0">
                <a:solidFill>
                  <a:srgbClr val="FFFF00"/>
                </a:solidFill>
                <a:latin typeface="Times New Roman" panose="02020603050405020304" pitchFamily="18" charset="0"/>
                <a:cs typeface="Times New Roman" panose="02020603050405020304" pitchFamily="18" charset="0"/>
              </a:rPr>
              <a:t>relative stability</a:t>
            </a:r>
            <a:endParaRPr lang="en-US" sz="2400" dirty="0">
              <a:latin typeface="Times New Roman" panose="02020603050405020304" pitchFamily="18" charset="0"/>
              <a:cs typeface="Times New Roman" panose="02020603050405020304" pitchFamily="18" charset="0"/>
            </a:endParaRPr>
          </a:p>
          <a:p>
            <a:pPr marL="0" indent="0" algn="l" rtl="0">
              <a:buFont typeface="Arial" panose="020B0604020202020204" pitchFamily="34" charset="0"/>
              <a:buNone/>
              <a:defRPr/>
            </a:pPr>
            <a:r>
              <a:rPr lang="en-US" sz="2400" dirty="0">
                <a:latin typeface="Times New Roman" panose="02020603050405020304" pitchFamily="18" charset="0"/>
                <a:cs typeface="Times New Roman" panose="02020603050405020304" pitchFamily="18" charset="0"/>
              </a:rPr>
              <a:t>Different anatomical locations require different shape</a:t>
            </a:r>
            <a:r>
              <a:rPr lang="sr-Latn-RS" sz="2400" dirty="0">
                <a:latin typeface="Times New Roman" panose="02020603050405020304" pitchFamily="18" charset="0"/>
                <a:cs typeface="Times New Roman" panose="02020603050405020304" pitchFamily="18" charset="0"/>
              </a:rPr>
              <a:t> and plate sizes:</a:t>
            </a:r>
          </a:p>
          <a:p>
            <a:pPr marL="0" indent="0" algn="l" rtl="0">
              <a:buFont typeface="Arial" panose="020B0604020202020204" pitchFamily="34" charset="0"/>
              <a:buNone/>
              <a:defRPr/>
            </a:pPr>
            <a:r>
              <a:rPr lang="sr-Latn-RS" sz="2400" dirty="0">
                <a:solidFill>
                  <a:srgbClr val="FFFF00"/>
                </a:solidFill>
                <a:latin typeface="Times New Roman" panose="02020603050405020304" pitchFamily="18" charset="0"/>
                <a:cs typeface="Times New Roman" panose="02020603050405020304" pitchFamily="18" charset="0"/>
              </a:rPr>
              <a:t>precontoured plates</a:t>
            </a:r>
          </a:p>
        </p:txBody>
      </p:sp>
      <p:pic>
        <p:nvPicPr>
          <p:cNvPr id="51204" name="Picture 4">
            <a:extLst>
              <a:ext uri="{FF2B5EF4-FFF2-40B4-BE49-F238E27FC236}">
                <a16:creationId xmlns:a16="http://schemas.microsoft.com/office/drawing/2014/main" id="{4B2CAD69-C4BC-4437-A207-C83E1643B15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62600" y="1627188"/>
            <a:ext cx="3408363" cy="2792412"/>
          </a:xfrm>
          <a:noFill/>
        </p:spPr>
      </p:pic>
      <p:pic>
        <p:nvPicPr>
          <p:cNvPr id="51205" name="Picture 3">
            <a:extLst>
              <a:ext uri="{FF2B5EF4-FFF2-40B4-BE49-F238E27FC236}">
                <a16:creationId xmlns:a16="http://schemas.microsoft.com/office/drawing/2014/main" id="{0EF57EE9-63AE-4534-84C3-F29051399B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9725" y="5448300"/>
            <a:ext cx="3629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657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9E0CFB6C-63F2-473C-A4C9-4F454C5FF0AC}"/>
              </a:ext>
            </a:extLst>
          </p:cNvPr>
          <p:cNvSpPr>
            <a:spLocks noGrp="1" noChangeArrowheads="1"/>
          </p:cNvSpPr>
          <p:nvPr>
            <p:ph type="title"/>
          </p:nvPr>
        </p:nvSpPr>
        <p:spPr bwMode="auto">
          <a:xfrm>
            <a:off x="838200" y="152400"/>
            <a:ext cx="7772400" cy="1455738"/>
          </a:xfrm>
        </p:spPr>
        <p:txBody>
          <a:bodyPr wrap="square" numCol="1" anchorCtr="0" compatLnSpc="1">
            <a:prstTxWarp prst="textNoShape">
              <a:avLst/>
            </a:prstTxWarp>
          </a:bodyPr>
          <a:lstStyle/>
          <a:p>
            <a:pPr algn="ctr" rtl="0"/>
            <a:r>
              <a:rPr lang="en-US" altLang="en-US" cap="none">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FUNCTION OF PLATE FOR OSTEOSYNTHESIS</a:t>
            </a:r>
          </a:p>
        </p:txBody>
      </p:sp>
      <p:sp>
        <p:nvSpPr>
          <p:cNvPr id="52227" name="Rectangle 3">
            <a:extLst>
              <a:ext uri="{FF2B5EF4-FFF2-40B4-BE49-F238E27FC236}">
                <a16:creationId xmlns:a16="http://schemas.microsoft.com/office/drawing/2014/main" id="{98AAADBB-94C0-4245-AA41-D99F5B212A20}"/>
              </a:ext>
            </a:extLst>
          </p:cNvPr>
          <p:cNvSpPr>
            <a:spLocks noGrp="1" noChangeArrowheads="1"/>
          </p:cNvSpPr>
          <p:nvPr>
            <p:ph sz="half" idx="1"/>
          </p:nvPr>
        </p:nvSpPr>
        <p:spPr>
          <a:xfrm>
            <a:off x="228600" y="1608138"/>
            <a:ext cx="5340350" cy="5021262"/>
          </a:xfrm>
        </p:spPr>
        <p:txBody>
          <a:bodyPr>
            <a:normAutofit lnSpcReduction="10000"/>
          </a:bodyPr>
          <a:lstStyle/>
          <a:p>
            <a:pPr marL="0" indent="0" algn="l" rtl="0">
              <a:spcBef>
                <a:spcPts val="450"/>
              </a:spcBef>
              <a:spcAft>
                <a:spcPts val="450"/>
              </a:spcAft>
              <a:buFont typeface="Arial" panose="020B0604020202020204" pitchFamily="34" charset="0"/>
              <a:buNone/>
            </a:pPr>
            <a:r>
              <a:rPr lang="en-US" altLang="en-US" sz="2000" dirty="0">
                <a:latin typeface="Times New Roman" panose="02020603050405020304" pitchFamily="18" charset="0"/>
                <a:cs typeface="Times New Roman" panose="02020603050405020304" pitchFamily="18" charset="0"/>
              </a:rPr>
              <a:t>The plate design has evolved to meet the needs of the patient.</a:t>
            </a:r>
          </a:p>
          <a:p>
            <a:pPr marL="0" indent="0" algn="l" rtl="0">
              <a:spcBef>
                <a:spcPts val="450"/>
              </a:spcBef>
              <a:spcAft>
                <a:spcPts val="450"/>
              </a:spcAft>
              <a:buFont typeface="Arial" panose="020B0604020202020204" pitchFamily="34" charset="0"/>
              <a:buNone/>
            </a:pPr>
            <a:r>
              <a:rPr lang="en-US" altLang="en-US" sz="2000" dirty="0">
                <a:solidFill>
                  <a:srgbClr val="FFFF00"/>
                </a:solidFill>
                <a:latin typeface="Times New Roman" panose="02020603050405020304" pitchFamily="18" charset="0"/>
                <a:cs typeface="Times New Roman" panose="02020603050405020304" pitchFamily="18" charset="0"/>
              </a:rPr>
              <a:t>A surgeon</a:t>
            </a:r>
            <a:r>
              <a:rPr lang="en-US" altLang="en-US" sz="2000" dirty="0">
                <a:latin typeface="Times New Roman" panose="02020603050405020304" pitchFamily="18" charset="0"/>
                <a:cs typeface="Times New Roman" panose="02020603050405020304" pitchFamily="18" charset="0"/>
              </a:rPr>
              <a:t>, not the</a:t>
            </a:r>
            <a:r>
              <a:rPr lang="sr-Latn-RS" altLang="en-US" sz="2000" dirty="0">
                <a:latin typeface="Times New Roman" panose="02020603050405020304" pitchFamily="18" charset="0"/>
                <a:cs typeface="Times New Roman" panose="02020603050405020304" pitchFamily="18" charset="0"/>
              </a:rPr>
              <a:t> plate</a:t>
            </a:r>
            <a:r>
              <a:rPr lang="en-US" altLang="en-US" sz="2000" dirty="0">
                <a:latin typeface="Times New Roman" panose="02020603050405020304" pitchFamily="18" charset="0"/>
                <a:cs typeface="Times New Roman" panose="02020603050405020304" pitchFamily="18" charset="0"/>
              </a:rPr>
              <a:t> designer, determines how the </a:t>
            </a:r>
            <a:r>
              <a:rPr lang="sr-Latn-RS" altLang="en-US" sz="2000" dirty="0">
                <a:latin typeface="Times New Roman" panose="02020603050405020304" pitchFamily="18" charset="0"/>
                <a:cs typeface="Times New Roman" panose="02020603050405020304" pitchFamily="18" charset="0"/>
              </a:rPr>
              <a:t>plate</a:t>
            </a:r>
            <a:r>
              <a:rPr lang="en-US" altLang="en-US" sz="2000" dirty="0">
                <a:latin typeface="Times New Roman" panose="02020603050405020304" pitchFamily="18" charset="0"/>
                <a:cs typeface="Times New Roman" panose="02020603050405020304" pitchFamily="18" charset="0"/>
              </a:rPr>
              <a:t> will function and how it will be implemented.</a:t>
            </a:r>
          </a:p>
          <a:p>
            <a:pPr marL="0" indent="0" algn="l" rtl="0">
              <a:spcBef>
                <a:spcPts val="450"/>
              </a:spcBef>
              <a:spcAft>
                <a:spcPts val="450"/>
              </a:spcAft>
              <a:buFont typeface="Arial" panose="020B0604020202020204" pitchFamily="34" charset="0"/>
              <a:buNone/>
            </a:pPr>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Same </a:t>
            </a:r>
            <a:r>
              <a:rPr lang="sr-Latn-R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plate</a:t>
            </a:r>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a:t>
            </a:r>
            <a:r>
              <a:rPr lang="sr-Latn-R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sz="2000"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different BM functions.</a:t>
            </a:r>
          </a:p>
          <a:p>
            <a:pPr marL="0" indent="0" algn="l" rtl="0">
              <a:buFont typeface="Arial" panose="020B0604020202020204" pitchFamily="34" charset="0"/>
              <a:buNone/>
            </a:pPr>
            <a:r>
              <a:rPr lang="en-US" altLang="en-US" sz="2000" dirty="0">
                <a:latin typeface="Times New Roman" panose="02020603050405020304" pitchFamily="18" charset="0"/>
                <a:cs typeface="Times New Roman" panose="02020603050405020304" pitchFamily="18" charset="0"/>
              </a:rPr>
              <a:t>There is a plate</a:t>
            </a:r>
            <a:r>
              <a:rPr lang="sr-Latn-RS" altLang="en-US" sz="2000" dirty="0">
                <a:latin typeface="Times New Roman" panose="02020603050405020304" pitchFamily="18" charset="0"/>
                <a:cs typeface="Times New Roman" panose="02020603050405020304" pitchFamily="18" charset="0"/>
              </a:rPr>
              <a:t> </a:t>
            </a:r>
            <a:r>
              <a:rPr lang="en-US" altLang="en-US" sz="2000" dirty="0">
                <a:solidFill>
                  <a:srgbClr val="FFFF00"/>
                </a:solidFill>
                <a:latin typeface="Times New Roman" panose="02020603050405020304" pitchFamily="18" charset="0"/>
                <a:cs typeface="Times New Roman" panose="02020603050405020304" pitchFamily="18" charset="0"/>
              </a:rPr>
              <a:t>6 mechanical functions</a:t>
            </a:r>
            <a:r>
              <a:rPr lang="en-US" altLang="en-US" sz="2000" dirty="0">
                <a:latin typeface="Times New Roman" panose="02020603050405020304" pitchFamily="18" charset="0"/>
                <a:cs typeface="Times New Roman" panose="02020603050405020304" pitchFamily="18" charset="0"/>
              </a:rPr>
              <a:t>:</a:t>
            </a:r>
          </a:p>
          <a:p>
            <a:pPr marL="0" indent="0" algn="l" rtl="0">
              <a:buFont typeface="Calibri Light" panose="020F0302020204030204" pitchFamily="34" charset="0"/>
              <a:buAutoNum type="arabicPeriod"/>
            </a:pPr>
            <a:r>
              <a:rPr lang="en-US" altLang="en-US" sz="2000" dirty="0">
                <a:latin typeface="Times New Roman" panose="02020603050405020304" pitchFamily="18" charset="0"/>
                <a:cs typeface="Times New Roman" panose="02020603050405020304" pitchFamily="18" charset="0"/>
              </a:rPr>
              <a:t>Protection</a:t>
            </a:r>
            <a:r>
              <a:rPr lang="sr-Latn-RS" altLang="en-US" sz="2000" dirty="0">
                <a:latin typeface="Times New Roman" panose="02020603050405020304" pitchFamily="18" charset="0"/>
                <a:cs typeface="Times New Roman" panose="02020603050405020304" pitchFamily="18" charset="0"/>
              </a:rPr>
              <a:t>/neutralization</a:t>
            </a:r>
            <a:endParaRPr lang="en-US" altLang="en-US" sz="2000" dirty="0">
              <a:latin typeface="Times New Roman" panose="02020603050405020304" pitchFamily="18" charset="0"/>
              <a:cs typeface="Times New Roman" panose="02020603050405020304" pitchFamily="18" charset="0"/>
            </a:endParaRPr>
          </a:p>
          <a:p>
            <a:pPr marL="0" indent="0" algn="l" rtl="0">
              <a:buFont typeface="Calibri Light" panose="020F0302020204030204" pitchFamily="34" charset="0"/>
              <a:buAutoNum type="arabicPeriod"/>
            </a:pPr>
            <a:r>
              <a:rPr lang="en-US" altLang="en-US" sz="2000" dirty="0">
                <a:latin typeface="Times New Roman" panose="02020603050405020304" pitchFamily="18" charset="0"/>
                <a:cs typeface="Times New Roman" panose="02020603050405020304" pitchFamily="18" charset="0"/>
              </a:rPr>
              <a:t>Compression</a:t>
            </a:r>
          </a:p>
          <a:p>
            <a:pPr marL="0" indent="0" algn="l" rtl="0">
              <a:buFont typeface="Calibri Light" panose="020F0302020204030204" pitchFamily="34" charset="0"/>
              <a:buAutoNum type="arabicPeriod"/>
            </a:pPr>
            <a:r>
              <a:rPr lang="en-US" altLang="en-US" sz="2000" dirty="0">
                <a:latin typeface="Times New Roman" panose="02020603050405020304" pitchFamily="18" charset="0"/>
                <a:cs typeface="Times New Roman" panose="02020603050405020304" pitchFamily="18" charset="0"/>
              </a:rPr>
              <a:t>Tension band</a:t>
            </a:r>
          </a:p>
          <a:p>
            <a:pPr marL="0" indent="0" algn="l" rtl="0">
              <a:buFont typeface="Calibri Light" panose="020F0302020204030204" pitchFamily="34" charset="0"/>
              <a:buAutoNum type="arabicPeriod"/>
            </a:pPr>
            <a:r>
              <a:rPr lang="sr-Latn-RS" altLang="en-US" sz="2000" dirty="0">
                <a:latin typeface="Times New Roman" panose="02020603050405020304" pitchFamily="18" charset="0"/>
                <a:cs typeface="Times New Roman" panose="02020603050405020304" pitchFamily="18" charset="0"/>
              </a:rPr>
              <a:t>B</a:t>
            </a:r>
            <a:r>
              <a:rPr lang="en-US" altLang="en-US" sz="2000" dirty="0">
                <a:latin typeface="Times New Roman" panose="02020603050405020304" pitchFamily="18" charset="0"/>
                <a:cs typeface="Times New Roman" panose="02020603050405020304" pitchFamily="18" charset="0"/>
              </a:rPr>
              <a:t>ridging</a:t>
            </a:r>
          </a:p>
          <a:p>
            <a:pPr marL="0" indent="0" algn="l" rtl="0">
              <a:buFont typeface="Calibri Light" panose="020F0302020204030204" pitchFamily="34" charset="0"/>
              <a:buAutoNum type="arabicPeriod"/>
            </a:pPr>
            <a:r>
              <a:rPr lang="en-US" altLang="en-US" sz="2000" dirty="0">
                <a:latin typeface="Times New Roman" panose="02020603050405020304" pitchFamily="18" charset="0"/>
                <a:cs typeface="Times New Roman" panose="02020603050405020304" pitchFamily="18" charset="0"/>
              </a:rPr>
              <a:t>Buttress</a:t>
            </a:r>
          </a:p>
          <a:p>
            <a:pPr marL="0" indent="0" algn="l" rtl="0">
              <a:buFont typeface="Calibri Light" panose="020F0302020204030204" pitchFamily="34" charset="0"/>
              <a:buAutoNum type="arabicPeriod"/>
            </a:pPr>
            <a:r>
              <a:rPr lang="en-US" altLang="en-US" sz="2000" dirty="0">
                <a:latin typeface="Times New Roman" panose="02020603050405020304" pitchFamily="18" charset="0"/>
                <a:cs typeface="Times New Roman" panose="02020603050405020304" pitchFamily="18" charset="0"/>
              </a:rPr>
              <a:t>Reduction</a:t>
            </a:r>
            <a:endParaRPr lang="en-US" altLang="en-US" sz="2000" dirty="0">
              <a:latin typeface="Times New Roman" panose="02020603050405020304" pitchFamily="18" charset="0"/>
              <a:ea typeface="ＭＳ Ｐゴシック" panose="020B0600070205080204" pitchFamily="34" charset="-128"/>
            </a:endParaRPr>
          </a:p>
        </p:txBody>
      </p:sp>
      <p:pic>
        <p:nvPicPr>
          <p:cNvPr id="52228" name="Content Placeholder 4" descr="CIMG2668.JPG">
            <a:extLst>
              <a:ext uri="{FF2B5EF4-FFF2-40B4-BE49-F238E27FC236}">
                <a16:creationId xmlns:a16="http://schemas.microsoft.com/office/drawing/2014/main" id="{3E3089AB-C266-420E-B2D6-F54CF9128F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8950" y="1605757"/>
            <a:ext cx="3444875"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a:extLst>
              <a:ext uri="{FF2B5EF4-FFF2-40B4-BE49-F238E27FC236}">
                <a16:creationId xmlns:a16="http://schemas.microsoft.com/office/drawing/2014/main" id="{2965EF93-C624-4A69-AD2C-D9384E9D63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7900" y="4492625"/>
            <a:ext cx="2743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4972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a:extLst>
              <a:ext uri="{FF2B5EF4-FFF2-40B4-BE49-F238E27FC236}">
                <a16:creationId xmlns:a16="http://schemas.microsoft.com/office/drawing/2014/main" id="{55B17A82-6D85-4251-828E-61C1585481F3}"/>
              </a:ext>
            </a:extLst>
          </p:cNvPr>
          <p:cNvSpPr>
            <a:spLocks noGrp="1" noChangeArrowheads="1"/>
          </p:cNvSpPr>
          <p:nvPr>
            <p:ph idx="1"/>
          </p:nvPr>
        </p:nvSpPr>
        <p:spPr>
          <a:xfrm>
            <a:off x="647700" y="1406525"/>
            <a:ext cx="7772400" cy="3649663"/>
          </a:xfrm>
        </p:spPr>
        <p:txBody>
          <a:bodyPr/>
          <a:lstStyle/>
          <a:p>
            <a:pPr marL="0" indent="0" algn="l" rtl="0">
              <a:spcBef>
                <a:spcPts val="450"/>
              </a:spcBef>
              <a:spcAft>
                <a:spcPts val="450"/>
              </a:spcAft>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The compression of the DCP plate on the bone has a biological consequence of greater damage to the periosteum in relation</a:t>
            </a:r>
            <a:r>
              <a:rPr lang="sr-Latn-RS" altLang="en-US" sz="2400" dirty="0">
                <a:latin typeface="Times New Roman" panose="02020603050405020304" pitchFamily="18" charset="0"/>
                <a:cs typeface="Times New Roman" panose="02020603050405020304" pitchFamily="18" charset="0"/>
              </a:rPr>
              <a:t> </a:t>
            </a:r>
            <a:r>
              <a:rPr lang="en-US" altLang="en-US" sz="2400" dirty="0">
                <a:solidFill>
                  <a:srgbClr val="FFFF00"/>
                </a:solidFill>
                <a:latin typeface="Times New Roman" panose="02020603050405020304" pitchFamily="18" charset="0"/>
                <a:cs typeface="Times New Roman" panose="02020603050405020304" pitchFamily="18" charset="0"/>
              </a:rPr>
              <a:t>LC-DCP</a:t>
            </a:r>
            <a:r>
              <a:rPr lang="en-US" altLang="en-US" sz="2400" dirty="0">
                <a:latin typeface="Times New Roman" panose="02020603050405020304" pitchFamily="18" charset="0"/>
                <a:cs typeface="Times New Roman" panose="02020603050405020304" pitchFamily="18" charset="0"/>
              </a:rPr>
              <a:t>.</a:t>
            </a:r>
          </a:p>
          <a:p>
            <a:pPr marL="0" indent="0" algn="l" rtl="0">
              <a:spcBef>
                <a:spcPts val="450"/>
              </a:spcBef>
              <a:spcAft>
                <a:spcPts val="450"/>
              </a:spcAft>
              <a:buFont typeface="Arial" panose="020B0604020202020204" pitchFamily="34" charset="0"/>
              <a:buNone/>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All plates should be applied with respect to the preservation of soft tissues -</a:t>
            </a:r>
            <a:r>
              <a:rPr lang="en-US" altLang="en-US" sz="2400"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"biological plating"</a:t>
            </a:r>
          </a:p>
          <a:p>
            <a:pPr marL="0" indent="0" algn="l" rtl="0">
              <a:spcBef>
                <a:spcPts val="450"/>
              </a:spcBef>
              <a:spcAft>
                <a:spcPts val="450"/>
              </a:spcAft>
              <a:buFont typeface="Arial" panose="020B0604020202020204" pitchFamily="34" charset="0"/>
              <a:buNone/>
            </a:pPr>
            <a:endParaRPr lang="en-US" altLang="en-US" dirty="0">
              <a:latin typeface="Times New Roman" panose="02020603050405020304" pitchFamily="18" charset="0"/>
              <a:cs typeface="Times New Roman" panose="02020603050405020304" pitchFamily="18" charset="0"/>
            </a:endParaRPr>
          </a:p>
          <a:p>
            <a:pPr marL="0" indent="0" algn="l" rtl="0">
              <a:spcBef>
                <a:spcPts val="450"/>
              </a:spcBef>
              <a:spcAft>
                <a:spcPts val="450"/>
              </a:spcAft>
            </a:pPr>
            <a:endParaRPr lang="en-US" altLang="en-US" dirty="0"/>
          </a:p>
        </p:txBody>
      </p:sp>
      <p:sp>
        <p:nvSpPr>
          <p:cNvPr id="2" name="Rectangle 2">
            <a:extLst>
              <a:ext uri="{FF2B5EF4-FFF2-40B4-BE49-F238E27FC236}">
                <a16:creationId xmlns:a16="http://schemas.microsoft.com/office/drawing/2014/main" id="{30AFD073-F8E5-42D0-A410-1E0B82D5AF0E}"/>
              </a:ext>
            </a:extLst>
          </p:cNvPr>
          <p:cNvSpPr>
            <a:spLocks noGrp="1" noChangeArrowheads="1"/>
          </p:cNvSpPr>
          <p:nvPr>
            <p:ph type="title"/>
          </p:nvPr>
        </p:nvSpPr>
        <p:spPr>
          <a:xfrm>
            <a:off x="228600" y="150813"/>
            <a:ext cx="8610600" cy="1455737"/>
          </a:xfrm>
        </p:spPr>
        <p:txBody>
          <a:bodyPr/>
          <a:lstStyle/>
          <a:p>
            <a:pPr algn="ctr">
              <a:defRPr/>
            </a:pPr>
            <a:r>
              <a:rPr lang="sr-Latn-RS" dirty="0">
                <a:solidFill>
                  <a:srgbClr val="FFFF00"/>
                </a:solidFill>
                <a:latin typeface="Times New Roman" panose="02020603050405020304" pitchFamily="18" charset="0"/>
                <a:cs typeface="Times New Roman" panose="02020603050405020304" pitchFamily="18" charset="0"/>
              </a:rPr>
              <a:t>Plate design</a:t>
            </a:r>
            <a:r>
              <a:rPr lang="sr-Latn-RS" dirty="0">
                <a:latin typeface="Times New Roman" panose="02020603050405020304" pitchFamily="18" charset="0"/>
                <a:cs typeface="Times New Roman" panose="02020603050405020304" pitchFamily="18" charset="0"/>
              </a:rPr>
              <a:t> </a:t>
            </a:r>
            <a:r>
              <a:rPr lang="sr-Latn-RS" dirty="0">
                <a:solidFill>
                  <a:srgbClr val="FFFF00"/>
                </a:solidFill>
                <a:latin typeface="Times New Roman" panose="02020603050405020304" pitchFamily="18" charset="0"/>
                <a:cs typeface="Times New Roman" panose="02020603050405020304" pitchFamily="18" charset="0"/>
              </a:rPr>
              <a:t>for osteosynthesis</a:t>
            </a:r>
            <a:endParaRPr lang="en-US" altLang="en-US"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9" name="8 Flecha derecha">
            <a:extLst>
              <a:ext uri="{FF2B5EF4-FFF2-40B4-BE49-F238E27FC236}">
                <a16:creationId xmlns:a16="http://schemas.microsoft.com/office/drawing/2014/main" id="{CE4F82AD-D84B-481D-9721-6C3FE4EF1EBF}"/>
              </a:ext>
            </a:extLst>
          </p:cNvPr>
          <p:cNvSpPr/>
          <p:nvPr/>
        </p:nvSpPr>
        <p:spPr>
          <a:xfrm>
            <a:off x="3795713" y="5284788"/>
            <a:ext cx="769937" cy="514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spcBef>
                <a:spcPct val="20000"/>
              </a:spcBef>
              <a:buChar char="•"/>
              <a:defRPr sz="2800">
                <a:solidFill>
                  <a:schemeClr val="tx1"/>
                </a:solidFill>
                <a:latin typeface="Arial" pitchFamily="34" charset="0"/>
                <a:ea typeface="ＭＳ Ｐゴシック" pitchFamily="34" charset="-128"/>
              </a:defRPr>
            </a:lvl1pPr>
            <a:lvl2pPr marL="742950" indent="-285750" eaLnBrk="0" hangingPunct="0">
              <a:spcBef>
                <a:spcPct val="20000"/>
              </a:spcBef>
              <a:buChar char="•"/>
              <a:defRPr sz="2600">
                <a:solidFill>
                  <a:schemeClr val="tx1"/>
                </a:solidFill>
                <a:latin typeface="Arial" pitchFamily="34" charset="0"/>
                <a:ea typeface="ＭＳ Ｐゴシック" pitchFamily="34" charset="-128"/>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defRPr>
            </a:lvl9pPr>
          </a:lstStyle>
          <a:p>
            <a:pPr algn="ctr" rtl="0" eaLnBrk="1" hangingPunct="1">
              <a:spcBef>
                <a:spcPct val="0"/>
              </a:spcBef>
              <a:buFontTx/>
              <a:buNone/>
              <a:defRPr/>
            </a:pPr>
            <a:endParaRPr lang="es-ES" altLang="en-US" sz="1050">
              <a:solidFill>
                <a:srgbClr val="FFFFFF"/>
              </a:solidFill>
              <a:cs typeface="Arial" pitchFamily="34" charset="0"/>
            </a:endParaRPr>
          </a:p>
        </p:txBody>
      </p:sp>
      <p:pic>
        <p:nvPicPr>
          <p:cNvPr id="53253" name="Picture 3" descr="IMG0059">
            <a:extLst>
              <a:ext uri="{FF2B5EF4-FFF2-40B4-BE49-F238E27FC236}">
                <a16:creationId xmlns:a16="http://schemas.microsoft.com/office/drawing/2014/main" id="{25B84072-08A4-4D75-B741-86A769606FE7}"/>
              </a:ext>
            </a:extLst>
          </p:cNvPr>
          <p:cNvPicPr>
            <a:picLocks noChangeAspect="1" noChangeArrowheads="1"/>
          </p:cNvPicPr>
          <p:nvPr/>
        </p:nvPicPr>
        <p:blipFill>
          <a:blip r:embed="rId3">
            <a:lum bright="10000" contrast="14000"/>
            <a:extLst>
              <a:ext uri="{28A0092B-C50C-407E-A947-70E740481C1C}">
                <a14:useLocalDpi xmlns:a14="http://schemas.microsoft.com/office/drawing/2010/main" val="0"/>
              </a:ext>
            </a:extLst>
          </a:blip>
          <a:srcRect l="17499" t="56245" r="17342" b="7031"/>
          <a:stretch>
            <a:fillRect/>
          </a:stretch>
        </p:blipFill>
        <p:spPr bwMode="auto">
          <a:xfrm>
            <a:off x="4953000" y="5491163"/>
            <a:ext cx="3008313"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4" descr="IMG0059">
            <a:extLst>
              <a:ext uri="{FF2B5EF4-FFF2-40B4-BE49-F238E27FC236}">
                <a16:creationId xmlns:a16="http://schemas.microsoft.com/office/drawing/2014/main" id="{51ED0703-25C1-4521-8C1F-48AAAD42C23A}"/>
              </a:ext>
            </a:extLst>
          </p:cNvPr>
          <p:cNvPicPr>
            <a:picLocks noChangeAspect="1" noChangeArrowheads="1"/>
          </p:cNvPicPr>
          <p:nvPr/>
        </p:nvPicPr>
        <p:blipFill>
          <a:blip r:embed="rId3">
            <a:lum bright="10000" contrast="12000"/>
            <a:extLst>
              <a:ext uri="{28A0092B-C50C-407E-A947-70E740481C1C}">
                <a14:useLocalDpi xmlns:a14="http://schemas.microsoft.com/office/drawing/2010/main" val="0"/>
              </a:ext>
            </a:extLst>
          </a:blip>
          <a:srcRect l="17499" t="6561" r="14842" b="55542"/>
          <a:stretch>
            <a:fillRect/>
          </a:stretch>
        </p:blipFill>
        <p:spPr bwMode="auto">
          <a:xfrm>
            <a:off x="4957763" y="4360863"/>
            <a:ext cx="30257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1" descr="Slide15.png">
            <a:extLst>
              <a:ext uri="{FF2B5EF4-FFF2-40B4-BE49-F238E27FC236}">
                <a16:creationId xmlns:a16="http://schemas.microsoft.com/office/drawing/2014/main" id="{1E9DFFF8-00F5-4BE7-9EC8-8AE6559159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3775" y="4926013"/>
            <a:ext cx="22653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61068"/>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E424338-7395-4B9A-96C8-67C2B2414776}"/>
              </a:ext>
            </a:extLst>
          </p:cNvPr>
          <p:cNvSpPr>
            <a:spLocks noGrp="1"/>
          </p:cNvSpPr>
          <p:nvPr>
            <p:ph type="title"/>
          </p:nvPr>
        </p:nvSpPr>
        <p:spPr bwMode="auto">
          <a:xfrm>
            <a:off x="457200" y="0"/>
            <a:ext cx="8382000" cy="1219200"/>
          </a:xfrm>
        </p:spPr>
        <p:txBody>
          <a:bodyPr wrap="square" numCol="1" anchorCtr="0" compatLnSpc="1">
            <a:prstTxWarp prst="textNoShape">
              <a:avLst/>
            </a:prstTxWarp>
          </a:bodyPr>
          <a:lstStyle/>
          <a:p>
            <a:pPr algn="ctr"/>
            <a:r>
              <a:rPr lang="en-U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PLATE</a:t>
            </a:r>
            <a:r>
              <a:rPr lang="sr-Latn-R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FUNCTION FOR OSTEOSYNTHESIS</a:t>
            </a:r>
            <a:endParaRPr lang="en-US" altLang="en-US" cap="none" dirty="0">
              <a:ln>
                <a:noFill/>
              </a:ln>
              <a:ea typeface="ＭＳ Ｐゴシック" panose="020B0600070205080204" pitchFamily="34" charset="-128"/>
              <a:cs typeface="Times New Roman" panose="02020603050405020304" pitchFamily="18" charset="0"/>
            </a:endParaRPr>
          </a:p>
        </p:txBody>
      </p:sp>
      <p:sp>
        <p:nvSpPr>
          <p:cNvPr id="54275" name="Content Placeholder 2">
            <a:extLst>
              <a:ext uri="{FF2B5EF4-FFF2-40B4-BE49-F238E27FC236}">
                <a16:creationId xmlns:a16="http://schemas.microsoft.com/office/drawing/2014/main" id="{5357BCA3-C8A6-4D36-85DF-B9052C24B28B}"/>
              </a:ext>
            </a:extLst>
          </p:cNvPr>
          <p:cNvSpPr>
            <a:spLocks noGrp="1"/>
          </p:cNvSpPr>
          <p:nvPr>
            <p:ph idx="1"/>
          </p:nvPr>
        </p:nvSpPr>
        <p:spPr>
          <a:xfrm>
            <a:off x="152400" y="1295400"/>
            <a:ext cx="8839200" cy="5334000"/>
          </a:xfrm>
        </p:spPr>
        <p:txBody>
          <a:bodyPr/>
          <a:lstStyle/>
          <a:p>
            <a:pPr marL="342900" indent="-342900" algn="l" rtl="0">
              <a:buFont typeface="Calibri Light" panose="020F0302020204030204" pitchFamily="34" charset="0"/>
              <a:buAutoNum type="arabicPeriod"/>
            </a:pPr>
            <a:r>
              <a:rPr lang="en-US" altLang="en-US" sz="2000" b="1" dirty="0">
                <a:solidFill>
                  <a:srgbClr val="FFFF00"/>
                </a:solidFill>
                <a:latin typeface="Times New Roman" panose="02020603050405020304" pitchFamily="18" charset="0"/>
                <a:cs typeface="Times New Roman" panose="02020603050405020304" pitchFamily="18" charset="0"/>
              </a:rPr>
              <a:t>Neutralization plate</a:t>
            </a:r>
            <a:r>
              <a:rPr lang="en-US" altLang="en-US" sz="2000" dirty="0">
                <a:latin typeface="Times New Roman" panose="02020603050405020304" pitchFamily="18" charset="0"/>
                <a:cs typeface="Times New Roman" panose="02020603050405020304" pitchFamily="18" charset="0"/>
              </a:rPr>
              <a:t>: neutralizes the forces of bending and rotation to protect the fixation of the lag screw</a:t>
            </a:r>
          </a:p>
          <a:p>
            <a:pPr marL="342900" indent="-342900" algn="l" rtl="0">
              <a:buFont typeface="Calibri Light" panose="020F0302020204030204" pitchFamily="34" charset="0"/>
              <a:buAutoNum type="arabicPeriod"/>
            </a:pPr>
            <a:r>
              <a:rPr lang="en-US" altLang="en-US" sz="2000" b="1" dirty="0">
                <a:solidFill>
                  <a:srgbClr val="FFFF00"/>
                </a:solidFill>
                <a:latin typeface="Times New Roman" panose="02020603050405020304" pitchFamily="18" charset="0"/>
                <a:cs typeface="Times New Roman" panose="02020603050405020304" pitchFamily="18" charset="0"/>
              </a:rPr>
              <a:t>Dynamic compression plate</a:t>
            </a:r>
            <a:r>
              <a:rPr lang="en-US" altLang="en-US" sz="2000" dirty="0">
                <a:latin typeface="Times New Roman" panose="02020603050405020304" pitchFamily="18" charset="0"/>
                <a:cs typeface="Times New Roman" panose="02020603050405020304" pitchFamily="18" charset="0"/>
              </a:rPr>
              <a:t>: screw position allows axial compression in the fracture zone</a:t>
            </a:r>
          </a:p>
          <a:p>
            <a:pPr marL="342900" indent="-342900" algn="l" rtl="0">
              <a:buFont typeface="Calibri Light" panose="020F0302020204030204" pitchFamily="34" charset="0"/>
              <a:buAutoNum type="arabicPeriod"/>
            </a:pPr>
            <a:r>
              <a:rPr lang="en-US" altLang="en-US" sz="2000" b="1" dirty="0">
                <a:solidFill>
                  <a:srgbClr val="FFFF00"/>
                </a:solidFill>
                <a:latin typeface="Times New Roman" panose="02020603050405020304" pitchFamily="18" charset="0"/>
                <a:cs typeface="Times New Roman" panose="02020603050405020304" pitchFamily="18" charset="0"/>
              </a:rPr>
              <a:t>Tension </a:t>
            </a:r>
            <a:r>
              <a:rPr lang="en-US" altLang="en-US" sz="2000" b="1" dirty="0" err="1">
                <a:solidFill>
                  <a:srgbClr val="FFFF00"/>
                </a:solidFill>
                <a:latin typeface="Times New Roman" panose="02020603050405020304" pitchFamily="18" charset="0"/>
                <a:cs typeface="Times New Roman" panose="02020603050405020304" pitchFamily="18" charset="0"/>
              </a:rPr>
              <a:t>band</a:t>
            </a:r>
            <a:r>
              <a:rPr lang="en-US" altLang="en-US" sz="2000" b="1" dirty="0" err="1">
                <a:latin typeface="Times New Roman" panose="02020603050405020304" pitchFamily="18" charset="0"/>
                <a:cs typeface="Times New Roman" panose="02020603050405020304" pitchFamily="18" charset="0"/>
              </a:rPr>
              <a:t>:</a:t>
            </a:r>
            <a:r>
              <a:rPr lang="en-US" altLang="en-US" sz="2000" dirty="0" err="1">
                <a:latin typeface="Times New Roman" panose="02020603050405020304" pitchFamily="18" charset="0"/>
                <a:cs typeface="Times New Roman" panose="02020603050405020304" pitchFamily="18" charset="0"/>
              </a:rPr>
              <a:t>The</a:t>
            </a:r>
            <a:r>
              <a:rPr lang="en-US" altLang="en-US" sz="2000" dirty="0">
                <a:latin typeface="Times New Roman" panose="02020603050405020304" pitchFamily="18" charset="0"/>
                <a:cs typeface="Times New Roman" panose="02020603050405020304" pitchFamily="18" charset="0"/>
              </a:rPr>
              <a:t> plate is attached to the tension side of the fracture and converts the tensile force into a compressive force in the cortex opposite the implant.</a:t>
            </a:r>
          </a:p>
          <a:p>
            <a:pPr marL="342900" indent="-342900" algn="l" rtl="0">
              <a:buFont typeface="Calibri Light" panose="020F0302020204030204" pitchFamily="34" charset="0"/>
              <a:buAutoNum type="arabicPeriod"/>
            </a:pPr>
            <a:r>
              <a:rPr lang="en-US" altLang="en-US" sz="2000" b="1" dirty="0" err="1">
                <a:solidFill>
                  <a:srgbClr val="FFFF00"/>
                </a:solidFill>
                <a:latin typeface="Times New Roman" panose="02020603050405020304" pitchFamily="18" charset="0"/>
                <a:cs typeface="Times New Roman" panose="02020603050405020304" pitchFamily="18" charset="0"/>
              </a:rPr>
              <a:t>Buttress</a:t>
            </a:r>
            <a:r>
              <a:rPr lang="en-US" altLang="en-US" sz="2000" dirty="0" err="1">
                <a:latin typeface="Times New Roman" panose="02020603050405020304" pitchFamily="18" charset="0"/>
                <a:cs typeface="Times New Roman" panose="02020603050405020304" pitchFamily="18" charset="0"/>
              </a:rPr>
              <a:t>The</a:t>
            </a:r>
            <a:r>
              <a:rPr lang="en-US" altLang="en-US" sz="2000" dirty="0">
                <a:latin typeface="Times New Roman" panose="02020603050405020304" pitchFamily="18" charset="0"/>
                <a:cs typeface="Times New Roman" panose="02020603050405020304" pitchFamily="18" charset="0"/>
              </a:rPr>
              <a:t> plate resists the axial load by applying a force at 90 ° to the axis of potential deformation</a:t>
            </a:r>
          </a:p>
          <a:p>
            <a:pPr marL="342900" indent="-342900" algn="l" rtl="0">
              <a:buFont typeface="Calibri Light" panose="020F0302020204030204" pitchFamily="34" charset="0"/>
              <a:buAutoNum type="arabicPeriod"/>
            </a:pPr>
            <a:r>
              <a:rPr lang="sr-Latn-RS" altLang="en-US" sz="2000" b="1" dirty="0">
                <a:solidFill>
                  <a:srgbClr val="FFFF00"/>
                </a:solidFill>
                <a:latin typeface="Times New Roman" panose="02020603050405020304" pitchFamily="18" charset="0"/>
                <a:cs typeface="Times New Roman" panose="02020603050405020304" pitchFamily="18" charset="0"/>
              </a:rPr>
              <a:t>B</a:t>
            </a:r>
            <a:r>
              <a:rPr lang="en-US" altLang="en-US" sz="2000" b="1" dirty="0" err="1">
                <a:solidFill>
                  <a:srgbClr val="FFFF00"/>
                </a:solidFill>
                <a:latin typeface="Times New Roman" panose="02020603050405020304" pitchFamily="18" charset="0"/>
                <a:cs typeface="Times New Roman" panose="02020603050405020304" pitchFamily="18" charset="0"/>
              </a:rPr>
              <a:t>ridging</a:t>
            </a:r>
            <a:r>
              <a:rPr lang="en-US" altLang="en-US" sz="2000" b="1" dirty="0" err="1">
                <a:latin typeface="Times New Roman" panose="02020603050405020304" pitchFamily="18" charset="0"/>
                <a:cs typeface="Times New Roman" panose="02020603050405020304" pitchFamily="18" charset="0"/>
              </a:rPr>
              <a:t>:</a:t>
            </a:r>
            <a:r>
              <a:rPr lang="en-US" altLang="en-US" sz="2000" dirty="0" err="1">
                <a:latin typeface="Times New Roman" panose="02020603050405020304" pitchFamily="18" charset="0"/>
                <a:cs typeface="Times New Roman" panose="02020603050405020304" pitchFamily="18" charset="0"/>
              </a:rPr>
              <a:t>The</a:t>
            </a:r>
            <a:r>
              <a:rPr lang="en-US" altLang="en-US" sz="2000" dirty="0">
                <a:latin typeface="Times New Roman" panose="02020603050405020304" pitchFamily="18" charset="0"/>
                <a:cs typeface="Times New Roman" panose="02020603050405020304" pitchFamily="18" charset="0"/>
              </a:rPr>
              <a:t> plate provides relative stability by attaching to the two main fragments, achieving the correct length, axis and rotation. The fracture site remains intact</a:t>
            </a:r>
          </a:p>
          <a:p>
            <a:pPr marL="342900" indent="-342900" algn="l" rtl="0">
              <a:buFont typeface="Calibri Light" panose="020F0302020204030204" pitchFamily="34" charset="0"/>
              <a:buAutoNum type="arabicPeriod"/>
            </a:pPr>
            <a:r>
              <a:rPr lang="en-US" altLang="en-US" sz="2000" b="1" dirty="0" err="1">
                <a:solidFill>
                  <a:srgbClr val="FFFF00"/>
                </a:solidFill>
                <a:latin typeface="Times New Roman" panose="02020603050405020304" pitchFamily="18" charset="0"/>
                <a:cs typeface="Times New Roman" panose="02020603050405020304" pitchFamily="18" charset="0"/>
              </a:rPr>
              <a:t>Reduction</a:t>
            </a:r>
            <a:r>
              <a:rPr lang="en-US" altLang="en-US" sz="2000" b="1" dirty="0" err="1">
                <a:latin typeface="Times New Roman" panose="02020603050405020304" pitchFamily="18" charset="0"/>
                <a:cs typeface="Times New Roman" panose="02020603050405020304" pitchFamily="18" charset="0"/>
              </a:rPr>
              <a:t>:</a:t>
            </a:r>
            <a:r>
              <a:rPr lang="en-US" altLang="en-US" sz="2000" dirty="0" err="1">
                <a:latin typeface="Times New Roman" panose="02020603050405020304" pitchFamily="18" charset="0"/>
                <a:cs typeface="Times New Roman" panose="02020603050405020304" pitchFamily="18" charset="0"/>
              </a:rPr>
              <a:t>The</a:t>
            </a:r>
            <a:r>
              <a:rPr lang="en-US" altLang="en-US" sz="2000" dirty="0">
                <a:latin typeface="Times New Roman" panose="02020603050405020304" pitchFamily="18" charset="0"/>
                <a:cs typeface="Times New Roman" panose="02020603050405020304" pitchFamily="18" charset="0"/>
              </a:rPr>
              <a:t> plate helps in the direct reduction and overall placement of fragments that are either temporary or definitive.</a:t>
            </a:r>
          </a:p>
        </p:txBody>
      </p:sp>
    </p:spTree>
  </p:cSld>
  <p:clrMapOvr>
    <a:masterClrMapping/>
  </p:clrMapOvr>
  <p:transition advTm="8656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FCC29-EBA9-4E4F-AB20-4CDBB4265D06}"/>
              </a:ext>
            </a:extLst>
          </p:cNvPr>
          <p:cNvSpPr>
            <a:spLocks noGrp="1"/>
          </p:cNvSpPr>
          <p:nvPr>
            <p:ph type="title"/>
          </p:nvPr>
        </p:nvSpPr>
        <p:spPr>
          <a:xfrm>
            <a:off x="533400" y="304800"/>
            <a:ext cx="7772400" cy="1455738"/>
          </a:xfrm>
        </p:spPr>
        <p:txBody>
          <a:bodyPr/>
          <a:lstStyle/>
          <a:p>
            <a:pPr algn="ctr" rtl="0">
              <a:defRPr/>
            </a:pPr>
            <a:r>
              <a:rPr lang="en-US" sz="4000" dirty="0">
                <a:solidFill>
                  <a:srgbClr val="FFFF00"/>
                </a:solidFill>
                <a:latin typeface="Times New Roman" pitchFamily="18" charset="0"/>
                <a:cs typeface="Times New Roman" pitchFamily="18" charset="0"/>
              </a:rPr>
              <a:t>INTRODUCTION</a:t>
            </a:r>
            <a:br>
              <a:rPr lang="en-US" dirty="0">
                <a:latin typeface="Times New Roman" pitchFamily="18" charset="0"/>
                <a:cs typeface="Times New Roman" pitchFamily="18" charset="0"/>
              </a:rPr>
            </a:br>
            <a:endParaRPr lang="en-US" dirty="0"/>
          </a:p>
        </p:txBody>
      </p:sp>
      <p:sp>
        <p:nvSpPr>
          <p:cNvPr id="27651" name="Content Placeholder 2">
            <a:extLst>
              <a:ext uri="{FF2B5EF4-FFF2-40B4-BE49-F238E27FC236}">
                <a16:creationId xmlns:a16="http://schemas.microsoft.com/office/drawing/2014/main" id="{89223096-FB13-4D32-9BBB-1E460ECE540C}"/>
              </a:ext>
            </a:extLst>
          </p:cNvPr>
          <p:cNvSpPr>
            <a:spLocks noGrp="1"/>
          </p:cNvSpPr>
          <p:nvPr>
            <p:ph idx="1"/>
          </p:nvPr>
        </p:nvSpPr>
        <p:spPr>
          <a:xfrm>
            <a:off x="457200" y="1828800"/>
            <a:ext cx="8077200" cy="4343400"/>
          </a:xfrm>
        </p:spPr>
        <p:txBody>
          <a:bodyPr/>
          <a:lstStyle/>
          <a:p>
            <a:pPr algn="l" rtl="0"/>
            <a:r>
              <a:rPr lang="en-US" altLang="en-US" sz="2400" dirty="0">
                <a:latin typeface="Times New Roman" panose="02020603050405020304" pitchFamily="18" charset="0"/>
                <a:cs typeface="Times New Roman" panose="02020603050405020304" pitchFamily="18" charset="0"/>
              </a:rPr>
              <a:t>Operative treatment of fractures dates back to the 19th century</a:t>
            </a:r>
          </a:p>
          <a:p>
            <a:pPr algn="l" rtl="0"/>
            <a:r>
              <a:rPr lang="en-US" altLang="en-US" sz="2400" dirty="0">
                <a:latin typeface="Times New Roman" panose="02020603050405020304" pitchFamily="18" charset="0"/>
                <a:cs typeface="Times New Roman" panose="02020603050405020304" pitchFamily="18" charset="0"/>
              </a:rPr>
              <a:t>1865 - Louis Pasteur</a:t>
            </a:r>
          </a:p>
          <a:p>
            <a:pPr algn="l" rtl="0"/>
            <a:r>
              <a:rPr lang="en-US" altLang="en-US" sz="2400" dirty="0">
                <a:latin typeface="Times New Roman" panose="02020603050405020304" pitchFamily="18" charset="0"/>
                <a:cs typeface="Times New Roman" panose="02020603050405020304" pitchFamily="18" charset="0"/>
              </a:rPr>
              <a:t>1867 - Joseph Lister</a:t>
            </a:r>
          </a:p>
          <a:p>
            <a:pPr algn="l" rtl="0"/>
            <a:r>
              <a:rPr lang="en-US" altLang="en-US" sz="2400" dirty="0">
                <a:latin typeface="Times New Roman" panose="02020603050405020304" pitchFamily="18" charset="0"/>
                <a:cs typeface="Times New Roman" panose="02020603050405020304" pitchFamily="18" charset="0"/>
              </a:rPr>
              <a:t>Development of metallurgy in the 20th century</a:t>
            </a:r>
          </a:p>
          <a:p>
            <a:pPr algn="l" rtl="0"/>
            <a:r>
              <a:rPr lang="en-US" altLang="en-US" sz="2400" dirty="0">
                <a:latin typeface="Times New Roman" panose="02020603050405020304" pitchFamily="18" charset="0"/>
                <a:cs typeface="Times New Roman" panose="02020603050405020304" pitchFamily="18" charset="0"/>
              </a:rPr>
              <a:t>1939 - V </a:t>
            </a:r>
            <a:r>
              <a:rPr lang="sr-Latn-RS" altLang="en-US" sz="2400" dirty="0">
                <a:latin typeface="Times New Roman" panose="02020603050405020304" pitchFamily="18" charset="0"/>
                <a:cs typeface="Times New Roman" panose="02020603050405020304" pitchFamily="18" charset="0"/>
              </a:rPr>
              <a:t>nail</a:t>
            </a:r>
            <a:endParaRPr lang="en-US" altLang="en-US" sz="2400" dirty="0">
              <a:latin typeface="Times New Roman" panose="02020603050405020304" pitchFamily="18" charset="0"/>
              <a:cs typeface="Times New Roman" panose="02020603050405020304" pitchFamily="18" charset="0"/>
            </a:endParaRPr>
          </a:p>
          <a:p>
            <a:pPr algn="l" rtl="0"/>
            <a:r>
              <a:rPr lang="en-US" altLang="en-US" sz="2400" dirty="0">
                <a:latin typeface="Times New Roman" panose="02020603050405020304" pitchFamily="18" charset="0"/>
                <a:cs typeface="Times New Roman" panose="02020603050405020304" pitchFamily="18" charset="0"/>
              </a:rPr>
              <a:t>1958 -AO school</a:t>
            </a:r>
          </a:p>
          <a:p>
            <a:pPr algn="l" rtl="0"/>
            <a:r>
              <a:rPr lang="en-US" altLang="en-US" sz="2400" dirty="0">
                <a:latin typeface="Times New Roman" panose="02020603050405020304" pitchFamily="18" charset="0"/>
                <a:cs typeface="Times New Roman" panose="02020603050405020304" pitchFamily="18" charset="0"/>
              </a:rPr>
              <a:t>1970-Gustilo-Anderson</a:t>
            </a:r>
          </a:p>
          <a:p>
            <a:pPr algn="l" rtl="0"/>
            <a:r>
              <a:rPr lang="en-US" altLang="en-US" sz="2400" dirty="0">
                <a:latin typeface="Times New Roman" panose="02020603050405020304" pitchFamily="18" charset="0"/>
                <a:cs typeface="Times New Roman" panose="02020603050405020304" pitchFamily="18" charset="0"/>
              </a:rPr>
              <a:t>2003-Biological plating-LCP concept AO school</a:t>
            </a:r>
          </a:p>
          <a:p>
            <a:pPr algn="l" rtl="0"/>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474F7F28-D140-47F9-83E7-ECD9159935CD}"/>
              </a:ext>
            </a:extLst>
          </p:cNvPr>
          <p:cNvSpPr>
            <a:spLocks noGrp="1" noChangeArrowheads="1"/>
          </p:cNvSpPr>
          <p:nvPr>
            <p:ph type="title"/>
          </p:nvPr>
        </p:nvSpPr>
        <p:spPr>
          <a:xfrm>
            <a:off x="609600" y="76200"/>
            <a:ext cx="8001000" cy="1143000"/>
          </a:xfrm>
        </p:spPr>
        <p:txBody>
          <a:bodyPr/>
          <a:lstStyle/>
          <a:p>
            <a:pPr algn="ctr" rtl="0">
              <a:defRPr/>
            </a:pPr>
            <a:r>
              <a:rPr lang="sr-Latn-RS" altLang="en-US" dirty="0">
                <a:solidFill>
                  <a:srgbClr val="FFFF00"/>
                </a:solidFill>
                <a:latin typeface="Times New Roman" pitchFamily="18" charset="0"/>
                <a:cs typeface="Times New Roman" pitchFamily="18" charset="0"/>
              </a:rPr>
              <a:t>Neutralizing </a:t>
            </a:r>
            <a:r>
              <a:rPr lang="en-US" altLang="en-US" dirty="0">
                <a:solidFill>
                  <a:srgbClr val="FFFF00"/>
                </a:solidFill>
                <a:latin typeface="Times New Roman" pitchFamily="18" charset="0"/>
                <a:cs typeface="Times New Roman" pitchFamily="18" charset="0"/>
              </a:rPr>
              <a:t>Plate</a:t>
            </a:r>
            <a:endParaRPr lang="en-US" altLang="en-US" dirty="0"/>
          </a:p>
        </p:txBody>
      </p:sp>
      <p:sp>
        <p:nvSpPr>
          <p:cNvPr id="73731" name="Rectangle 7">
            <a:extLst>
              <a:ext uri="{FF2B5EF4-FFF2-40B4-BE49-F238E27FC236}">
                <a16:creationId xmlns:a16="http://schemas.microsoft.com/office/drawing/2014/main" id="{0C54BCA3-46F7-4D67-BD47-59284129BED0}"/>
              </a:ext>
            </a:extLst>
          </p:cNvPr>
          <p:cNvSpPr>
            <a:spLocks noGrp="1" noChangeArrowheads="1"/>
          </p:cNvSpPr>
          <p:nvPr>
            <p:ph type="body" sz="half" idx="1"/>
          </p:nvPr>
        </p:nvSpPr>
        <p:spPr>
          <a:xfrm>
            <a:off x="228600" y="1752600"/>
            <a:ext cx="4343400" cy="4343400"/>
          </a:xfrm>
        </p:spPr>
        <p:txBody>
          <a:bodyPr/>
          <a:lstStyle/>
          <a:p>
            <a:pPr algn="l" rtl="0">
              <a:buFont typeface="Arial" charset="0"/>
              <a:buNone/>
              <a:defRPr/>
            </a:pPr>
            <a:r>
              <a:rPr lang="sr-Latn-RS" sz="2000" dirty="0">
                <a:latin typeface="Times New Roman" pitchFamily="18" charset="0"/>
                <a:cs typeface="Times New Roman" pitchFamily="18" charset="0"/>
              </a:rPr>
              <a:t> </a:t>
            </a:r>
            <a:r>
              <a:rPr lang="en-US" sz="2400" dirty="0">
                <a:latin typeface="Times New Roman" pitchFamily="18" charset="0"/>
                <a:cs typeface="Times New Roman" pitchFamily="18" charset="0"/>
              </a:rPr>
              <a:t>Neutralizes / protects screws in the fracture zone from forces:</a:t>
            </a:r>
            <a:endParaRPr lang="sr-Latn-RS" sz="2400" dirty="0">
              <a:latin typeface="Times New Roman" pitchFamily="18" charset="0"/>
              <a:cs typeface="Times New Roman" pitchFamily="18" charset="0"/>
            </a:endParaRPr>
          </a:p>
          <a:p>
            <a:pPr marL="457200" indent="-457200" algn="l" rtl="0">
              <a:buFont typeface="+mj-lt"/>
              <a:buAutoNum type="arabicPeriod"/>
              <a:defRPr/>
            </a:pPr>
            <a:r>
              <a:rPr lang="en-US" sz="2400" dirty="0">
                <a:latin typeface="Times New Roman" pitchFamily="18" charset="0"/>
                <a:cs typeface="Times New Roman" pitchFamily="18" charset="0"/>
              </a:rPr>
              <a:t> shearing</a:t>
            </a:r>
            <a:endParaRPr lang="sr-Latn-RS" sz="2400" dirty="0">
              <a:latin typeface="Times New Roman" pitchFamily="18" charset="0"/>
              <a:cs typeface="Times New Roman" pitchFamily="18" charset="0"/>
            </a:endParaRPr>
          </a:p>
          <a:p>
            <a:pPr marL="457200" indent="-457200" algn="l" rtl="0">
              <a:buFont typeface="+mj-lt"/>
              <a:buAutoNum type="arabicPeriod"/>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bending</a:t>
            </a:r>
            <a:endParaRPr lang="sr-Latn-RS" sz="2400" dirty="0">
              <a:latin typeface="Times New Roman" pitchFamily="18" charset="0"/>
              <a:cs typeface="Times New Roman" pitchFamily="18" charset="0"/>
            </a:endParaRPr>
          </a:p>
          <a:p>
            <a:pPr marL="457200" indent="-457200" algn="l" rtl="0">
              <a:buFont typeface="+mj-lt"/>
              <a:buAutoNum type="arabicPeriod"/>
              <a:defRPr/>
            </a:pPr>
            <a:r>
              <a:rPr lang="en-US" sz="2400" dirty="0">
                <a:latin typeface="Times New Roman" pitchFamily="18" charset="0"/>
                <a:cs typeface="Times New Roman" pitchFamily="18" charset="0"/>
              </a:rPr>
              <a:t> torsion</a:t>
            </a:r>
            <a:endParaRPr lang="sr-Latn-RS" sz="2400" dirty="0">
              <a:latin typeface="Times New Roman" pitchFamily="18" charset="0"/>
              <a:cs typeface="Times New Roman" pitchFamily="18" charset="0"/>
            </a:endParaRPr>
          </a:p>
          <a:p>
            <a:pPr algn="l" rtl="0">
              <a:buFont typeface="Arial" charset="0"/>
              <a:buNone/>
              <a:defRPr/>
            </a:pPr>
            <a:r>
              <a:rPr lang="sr-Latn-RS" sz="2000" dirty="0">
                <a:latin typeface="Times New Roman" pitchFamily="18" charset="0"/>
                <a:cs typeface="Times New Roman" pitchFamily="18" charset="0"/>
              </a:rPr>
              <a:t> </a:t>
            </a:r>
          </a:p>
          <a:p>
            <a:pPr algn="l" rtl="0">
              <a:buFont typeface="Arial" charset="0"/>
              <a:buNone/>
              <a:defRPr/>
            </a:pPr>
            <a:r>
              <a:rPr lang="en-US" dirty="0">
                <a:solidFill>
                  <a:srgbClr val="FFFF00"/>
                </a:solidFill>
                <a:latin typeface="Times New Roman" pitchFamily="18" charset="0"/>
                <a:cs typeface="Times New Roman" pitchFamily="18" charset="0"/>
              </a:rPr>
              <a:t>"</a:t>
            </a:r>
            <a:r>
              <a:rPr lang="en-US" dirty="0" err="1">
                <a:solidFill>
                  <a:srgbClr val="FFFF00"/>
                </a:solidFill>
                <a:latin typeface="Times New Roman" pitchFamily="18" charset="0"/>
                <a:cs typeface="Times New Roman" pitchFamily="18" charset="0"/>
              </a:rPr>
              <a:t>Protective</a:t>
            </a:r>
            <a:r>
              <a:rPr lang="en-US" dirty="0">
                <a:solidFill>
                  <a:srgbClr val="FFFF00"/>
                </a:solidFill>
                <a:latin typeface="Times New Roman" pitchFamily="18" charset="0"/>
                <a:cs typeface="Times New Roman" pitchFamily="18" charset="0"/>
              </a:rPr>
              <a:t> </a:t>
            </a:r>
            <a:r>
              <a:rPr lang="en-US" dirty="0" err="1">
                <a:solidFill>
                  <a:srgbClr val="FFFF00"/>
                </a:solidFill>
                <a:latin typeface="Times New Roman" pitchFamily="18" charset="0"/>
                <a:cs typeface="Times New Roman" pitchFamily="18" charset="0"/>
              </a:rPr>
              <a:t>plate</a:t>
            </a:r>
            <a:r>
              <a:rPr lang="en-US" dirty="0">
                <a:solidFill>
                  <a:srgbClr val="FFFF00"/>
                </a:solidFill>
                <a:latin typeface="Times New Roman" pitchFamily="18" charset="0"/>
                <a:cs typeface="Times New Roman" pitchFamily="18" charset="0"/>
              </a:rPr>
              <a:t>"</a:t>
            </a:r>
            <a:endParaRPr lang="en-US" altLang="en-US" dirty="0">
              <a:solidFill>
                <a:srgbClr val="FFFF00"/>
              </a:solidFill>
              <a:latin typeface="Times New Roman" pitchFamily="18" charset="0"/>
              <a:cs typeface="Times New Roman" pitchFamily="18" charset="0"/>
            </a:endParaRPr>
          </a:p>
          <a:p>
            <a:pPr algn="l" rtl="0">
              <a:buFont typeface="Arial" charset="0"/>
              <a:buChar char="•"/>
              <a:defRPr/>
            </a:pPr>
            <a:endParaRPr lang="en-US" altLang="en-US" dirty="0"/>
          </a:p>
        </p:txBody>
      </p:sp>
      <p:pic>
        <p:nvPicPr>
          <p:cNvPr id="55300" name="Picture 10" descr="DSCN1626">
            <a:extLst>
              <a:ext uri="{FF2B5EF4-FFF2-40B4-BE49-F238E27FC236}">
                <a16:creationId xmlns:a16="http://schemas.microsoft.com/office/drawing/2014/main" id="{F933CAA0-7783-4B4E-8D0F-3BD1611B5C09}"/>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667250" y="1828800"/>
            <a:ext cx="2114550" cy="2819400"/>
          </a:xfrm>
          <a:noFill/>
        </p:spPr>
      </p:pic>
      <p:pic>
        <p:nvPicPr>
          <p:cNvPr id="55301" name="Picture 11" descr="DSCN1627">
            <a:extLst>
              <a:ext uri="{FF2B5EF4-FFF2-40B4-BE49-F238E27FC236}">
                <a16:creationId xmlns:a16="http://schemas.microsoft.com/office/drawing/2014/main" id="{7CE966EE-5F1F-4D0A-B6A7-CF0F2E93080A}"/>
              </a:ext>
            </a:extLst>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858000" y="1828800"/>
            <a:ext cx="2114550" cy="2819400"/>
          </a:xfrm>
          <a:noFill/>
        </p:spPr>
      </p:pic>
      <p:pic>
        <p:nvPicPr>
          <p:cNvPr id="55302" name="Picture 5">
            <a:extLst>
              <a:ext uri="{FF2B5EF4-FFF2-40B4-BE49-F238E27FC236}">
                <a16:creationId xmlns:a16="http://schemas.microsoft.com/office/drawing/2014/main" id="{43C85B10-A5E9-4090-A362-EA24173F84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71304"/>
          <a:stretch>
            <a:fillRect/>
          </a:stretch>
        </p:blipFill>
        <p:spPr bwMode="auto">
          <a:xfrm>
            <a:off x="4191000" y="5257800"/>
            <a:ext cx="495300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4598"/>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9755296C-9EA7-4687-9479-54495F668CAF}"/>
              </a:ext>
            </a:extLst>
          </p:cNvPr>
          <p:cNvSpPr>
            <a:spLocks noGrp="1" noChangeArrowheads="1"/>
          </p:cNvSpPr>
          <p:nvPr>
            <p:ph type="title"/>
          </p:nvPr>
        </p:nvSpPr>
        <p:spPr bwMode="auto">
          <a:xfrm>
            <a:off x="762000" y="152400"/>
            <a:ext cx="7772400" cy="1295400"/>
          </a:xfrm>
        </p:spPr>
        <p:txBody>
          <a:bodyPr wrap="square" numCol="1" anchorCtr="0" compatLnSpc="1">
            <a:prstTxWarp prst="textNoShape">
              <a:avLst/>
            </a:prstTxWarp>
          </a:bodyPr>
          <a:lstStyle/>
          <a:p>
            <a:pPr algn="ctr" rtl="0" eaLnBrk="1" hangingPunct="1"/>
            <a:r>
              <a:rPr lang="en-US" altLang="en-US" cap="none">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DYNAMIC COMPRESSION PLATE</a:t>
            </a:r>
          </a:p>
        </p:txBody>
      </p:sp>
      <p:sp>
        <p:nvSpPr>
          <p:cNvPr id="56323" name="Rectangle 3">
            <a:extLst>
              <a:ext uri="{FF2B5EF4-FFF2-40B4-BE49-F238E27FC236}">
                <a16:creationId xmlns:a16="http://schemas.microsoft.com/office/drawing/2014/main" id="{86075AB2-C9C1-45F1-A384-CFC84BC3BA90}"/>
              </a:ext>
            </a:extLst>
          </p:cNvPr>
          <p:cNvSpPr>
            <a:spLocks noGrp="1" noChangeArrowheads="1"/>
          </p:cNvSpPr>
          <p:nvPr>
            <p:ph sz="half" idx="1"/>
          </p:nvPr>
        </p:nvSpPr>
        <p:spPr>
          <a:xfrm>
            <a:off x="457200" y="2141538"/>
            <a:ext cx="4648200" cy="4487862"/>
          </a:xfrm>
        </p:spPr>
        <p:txBody>
          <a:bodyPr/>
          <a:lstStyle/>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Absolute stability</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Direct healing</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Transverse or Oblique</a:t>
            </a:r>
            <a:r>
              <a:rPr lang="sr-Latn-R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 fractures</a:t>
            </a: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sz="2400" dirty="0" err="1">
                <a:latin typeface="Times New Roman" panose="02020603050405020304" pitchFamily="18" charset="0"/>
                <a:ea typeface="ＭＳ Ｐゴシック" panose="020B0600070205080204" pitchFamily="34" charset="-128"/>
                <a:cs typeface="Times New Roman" panose="02020603050405020304" pitchFamily="18" charset="0"/>
              </a:rPr>
              <a:t>Fractures"</a:t>
            </a:r>
            <a:r>
              <a:rPr lang="en-US" altLang="en-US" dirty="0" err="1">
                <a:solidFill>
                  <a:srgbClr val="87E367"/>
                </a:solidFill>
                <a:latin typeface="Times New Roman" panose="02020603050405020304" pitchFamily="18" charset="0"/>
                <a:ea typeface="ＭＳ Ｐゴシック" panose="020B0600070205080204" pitchFamily="34" charset="-128"/>
                <a:cs typeface="Times New Roman" panose="02020603050405020304" pitchFamily="18" charset="0"/>
              </a:rPr>
              <a:t>A</a:t>
            </a:r>
            <a:r>
              <a:rPr lang="en-US" altLang="en-US" dirty="0">
                <a:latin typeface="Times New Roman" panose="02020603050405020304" pitchFamily="18" charset="0"/>
                <a:ea typeface="ＭＳ Ｐゴシック" panose="020B0600070205080204" pitchFamily="34" charset="-128"/>
                <a:cs typeface="Times New Roman" panose="02020603050405020304" pitchFamily="18" charset="0"/>
              </a:rPr>
              <a:t>/</a:t>
            </a:r>
            <a:r>
              <a:rPr lang="en-US" altLang="en-US" dirty="0">
                <a:solidFill>
                  <a:srgbClr val="FFC000"/>
                </a:solidFill>
                <a:latin typeface="Times New Roman" panose="02020603050405020304" pitchFamily="18" charset="0"/>
                <a:ea typeface="ＭＳ Ｐゴシック" panose="020B0600070205080204" pitchFamily="34" charset="-128"/>
                <a:cs typeface="Times New Roman" panose="02020603050405020304" pitchFamily="18" charset="0"/>
              </a:rPr>
              <a:t>B"</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The screw compresses the plate to the bone</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The oval screw hole design allows the screw position to achieve</a:t>
            </a:r>
            <a:r>
              <a:rPr lang="sr-Latn-R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sz="2400"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axial compression in the fracture zone</a:t>
            </a:r>
          </a:p>
          <a:p>
            <a:pPr algn="l" rtl="0">
              <a:spcBef>
                <a:spcPts val="450"/>
              </a:spcBef>
              <a:spcAft>
                <a:spcPts val="450"/>
              </a:spcAft>
            </a:pPr>
            <a:endPar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pic>
        <p:nvPicPr>
          <p:cNvPr id="56324" name="Picture 2">
            <a:extLst>
              <a:ext uri="{FF2B5EF4-FFF2-40B4-BE49-F238E27FC236}">
                <a16:creationId xmlns:a16="http://schemas.microsoft.com/office/drawing/2014/main" id="{859AA28F-E772-44B6-98D8-6E2AE5A70E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757363"/>
            <a:ext cx="30337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6" descr="Silde11.png">
            <a:extLst>
              <a:ext uri="{FF2B5EF4-FFF2-40B4-BE49-F238E27FC236}">
                <a16:creationId xmlns:a16="http://schemas.microsoft.com/office/drawing/2014/main" id="{3F638809-EBED-4FDB-857B-58C7B0BABD22}"/>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192713" y="4114800"/>
            <a:ext cx="3813175" cy="2384425"/>
          </a:xfrm>
          <a:solidFill>
            <a:schemeClr val="tx1"/>
          </a:solidFill>
        </p:spPr>
      </p:pic>
    </p:spTree>
  </p:cSld>
  <p:clrMapOvr>
    <a:masterClrMapping/>
  </p:clrMapOvr>
  <p:transition advTm="44251"/>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7D7A486E-6596-4DA3-90FD-67C8E0025666}"/>
              </a:ext>
            </a:extLst>
          </p:cNvPr>
          <p:cNvSpPr>
            <a:spLocks noGrp="1" noChangeArrowheads="1"/>
          </p:cNvSpPr>
          <p:nvPr>
            <p:ph type="title"/>
          </p:nvPr>
        </p:nvSpPr>
        <p:spPr>
          <a:xfrm>
            <a:off x="304800" y="228600"/>
            <a:ext cx="8610600" cy="1066800"/>
          </a:xfrm>
        </p:spPr>
        <p:txBody>
          <a:bodyPr/>
          <a:lstStyle/>
          <a:p>
            <a:pPr algn="l" rtl="0">
              <a:defRPr/>
            </a:pPr>
            <a:r>
              <a:rPr lang="sr-Latn-RS" altLang="en-US" dirty="0">
                <a:solidFill>
                  <a:srgbClr val="FFFF00"/>
                </a:solidFill>
                <a:latin typeface="Times New Roman" pitchFamily="18" charset="0"/>
                <a:cs typeface="Times New Roman" pitchFamily="18" charset="0"/>
              </a:rPr>
              <a:t>COMPRESSION WITH A PRESTRESSED PLATE</a:t>
            </a:r>
            <a:endParaRPr lang="en-US" altLang="en-US" dirty="0">
              <a:solidFill>
                <a:srgbClr val="FFFF00"/>
              </a:solidFill>
              <a:latin typeface="Times New Roman" pitchFamily="18" charset="0"/>
              <a:cs typeface="Times New Roman" pitchFamily="18" charset="0"/>
            </a:endParaRPr>
          </a:p>
        </p:txBody>
      </p:sp>
      <p:sp>
        <p:nvSpPr>
          <p:cNvPr id="1029" name="Rectangle 3">
            <a:extLst>
              <a:ext uri="{FF2B5EF4-FFF2-40B4-BE49-F238E27FC236}">
                <a16:creationId xmlns:a16="http://schemas.microsoft.com/office/drawing/2014/main" id="{5F9D78AC-83F2-4437-8B15-190A60438417}"/>
              </a:ext>
            </a:extLst>
          </p:cNvPr>
          <p:cNvSpPr>
            <a:spLocks noGrp="1" noChangeArrowheads="1"/>
          </p:cNvSpPr>
          <p:nvPr>
            <p:ph type="body" sz="half" idx="1"/>
          </p:nvPr>
        </p:nvSpPr>
        <p:spPr>
          <a:xfrm>
            <a:off x="152400" y="1524000"/>
            <a:ext cx="5181600" cy="5334000"/>
          </a:xfrm>
        </p:spPr>
        <p:txBody>
          <a:bodyPr/>
          <a:lstStyle/>
          <a:p>
            <a:pPr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 </a:t>
            </a:r>
            <a:r>
              <a:rPr lang="en-US" altLang="en-US" sz="2800" dirty="0">
                <a:solidFill>
                  <a:srgbClr val="FFFF00"/>
                </a:solidFill>
                <a:latin typeface="Times New Roman" panose="02020603050405020304" pitchFamily="18" charset="0"/>
                <a:cs typeface="Times New Roman" panose="02020603050405020304" pitchFamily="18" charset="0"/>
              </a:rPr>
              <a:t>Prestressed plate</a:t>
            </a:r>
          </a:p>
          <a:p>
            <a:pPr algn="l" rtl="0">
              <a:buFont typeface="Arial" panose="020B0604020202020204" pitchFamily="34" charset="0"/>
              <a:buNone/>
            </a:pPr>
            <a:r>
              <a:rPr lang="en-US" altLang="en-US" sz="2800" dirty="0">
                <a:solidFill>
                  <a:srgbClr val="FFFF00"/>
                </a:solidFill>
                <a:latin typeface="Times New Roman" panose="02020603050405020304" pitchFamily="18" charset="0"/>
                <a:cs typeface="Times New Roman" panose="02020603050405020304" pitchFamily="18" charset="0"/>
              </a:rPr>
              <a:t>A small convexity on the plate centered on the fracture</a:t>
            </a:r>
          </a:p>
          <a:p>
            <a:pPr algn="l" rtl="0">
              <a:buFont typeface="Arial" panose="020B0604020202020204" pitchFamily="34" charset="0"/>
              <a:buNone/>
            </a:pPr>
            <a:r>
              <a:rPr lang="en-US" altLang="en-US" sz="2800" dirty="0">
                <a:solidFill>
                  <a:srgbClr val="FFFF00"/>
                </a:solidFill>
                <a:latin typeface="Times New Roman" panose="02020603050405020304" pitchFamily="18" charset="0"/>
                <a:cs typeface="Times New Roman" panose="02020603050405020304" pitchFamily="18" charset="0"/>
              </a:rPr>
              <a:t>The plate is applied prestressed and as the plate is compressed to the bone, the plate straightens and forces the opposite cortex into compression</a:t>
            </a:r>
          </a:p>
          <a:p>
            <a:pPr algn="l" rtl="0">
              <a:buFont typeface="Arial" panose="020B0604020202020204" pitchFamily="34" charset="0"/>
              <a:buNone/>
            </a:pPr>
            <a:r>
              <a:rPr lang="en-US" altLang="en-US" sz="2800" dirty="0">
                <a:solidFill>
                  <a:srgbClr val="FFFF00"/>
                </a:solidFill>
                <a:latin typeface="Times New Roman" panose="02020603050405020304" pitchFamily="18" charset="0"/>
                <a:cs typeface="Times New Roman" panose="02020603050405020304" pitchFamily="18" charset="0"/>
              </a:rPr>
              <a:t>The proximal cortex is compressed using standard methods (DCP).</a:t>
            </a:r>
          </a:p>
          <a:p>
            <a:pPr algn="l" rtl="0">
              <a:buFont typeface="Arial" panose="020B0604020202020204" pitchFamily="34" charset="0"/>
              <a:buNone/>
            </a:pPr>
            <a:r>
              <a:rPr lang="en-US" altLang="en-US" sz="2800" dirty="0">
                <a:solidFill>
                  <a:srgbClr val="FFFF00"/>
                </a:solidFill>
                <a:latin typeface="Times New Roman" panose="02020603050405020304" pitchFamily="18" charset="0"/>
                <a:cs typeface="Times New Roman" panose="02020603050405020304" pitchFamily="18" charset="0"/>
              </a:rPr>
              <a:t>External compression device</a:t>
            </a:r>
            <a:endParaRPr lang="en-US" altLang="en-US" sz="2400" dirty="0">
              <a:latin typeface="Times New Roman" panose="02020603050405020304" pitchFamily="18" charset="0"/>
              <a:cs typeface="Times New Roman" panose="02020603050405020304" pitchFamily="18" charset="0"/>
            </a:endParaRPr>
          </a:p>
        </p:txBody>
      </p:sp>
      <p:graphicFrame>
        <p:nvGraphicFramePr>
          <p:cNvPr id="1026" name="Object 0">
            <a:extLst>
              <a:ext uri="{FF2B5EF4-FFF2-40B4-BE49-F238E27FC236}">
                <a16:creationId xmlns:a16="http://schemas.microsoft.com/office/drawing/2014/main" id="{22E1BABC-4C9B-439C-8AD9-EC13D5A54C4D}"/>
              </a:ext>
            </a:extLst>
          </p:cNvPr>
          <p:cNvGraphicFramePr>
            <a:graphicFrameLocks noChangeAspect="1"/>
          </p:cNvGraphicFramePr>
          <p:nvPr/>
        </p:nvGraphicFramePr>
        <p:xfrm>
          <a:off x="5414963" y="4191000"/>
          <a:ext cx="3424237" cy="1905000"/>
        </p:xfrm>
        <a:graphic>
          <a:graphicData uri="http://schemas.openxmlformats.org/presentationml/2006/ole">
            <mc:AlternateContent xmlns:mc="http://schemas.openxmlformats.org/markup-compatibility/2006">
              <mc:Choice xmlns:v="urn:schemas-microsoft-com:vml" Requires="v">
                <p:oleObj name="Image" r:id="rId3" imgW="13749382" imgH="7649841" progId="Photoshop.Image.5">
                  <p:embed/>
                </p:oleObj>
              </mc:Choice>
              <mc:Fallback>
                <p:oleObj name="Image" r:id="rId3" imgW="13749382" imgH="7649841" progId="Photoshop.Image.5">
                  <p:embed/>
                  <p:pic>
                    <p:nvPicPr>
                      <p:cNvPr id="0" name="Object 0"/>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5414963" y="4191000"/>
                        <a:ext cx="3424237" cy="1905000"/>
                      </a:xfrm>
                      <a:prstGeom prst="rect">
                        <a:avLst/>
                      </a:prstGeom>
                      <a:noFill/>
                      <a:ln w="381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1">
            <a:extLst>
              <a:ext uri="{FF2B5EF4-FFF2-40B4-BE49-F238E27FC236}">
                <a16:creationId xmlns:a16="http://schemas.microsoft.com/office/drawing/2014/main" id="{376BBA97-FEBA-4A27-8CFE-7E38CBCB1678}"/>
              </a:ext>
            </a:extLst>
          </p:cNvPr>
          <p:cNvGraphicFramePr>
            <a:graphicFrameLocks noChangeAspect="1"/>
          </p:cNvGraphicFramePr>
          <p:nvPr/>
        </p:nvGraphicFramePr>
        <p:xfrm>
          <a:off x="5502275" y="1763713"/>
          <a:ext cx="3413125" cy="1970087"/>
        </p:xfrm>
        <a:graphic>
          <a:graphicData uri="http://schemas.openxmlformats.org/presentationml/2006/ole">
            <mc:AlternateContent xmlns:mc="http://schemas.openxmlformats.org/markup-compatibility/2006">
              <mc:Choice xmlns:v="urn:schemas-microsoft-com:vml" Requires="v">
                <p:oleObj name="Image" r:id="rId5" imgW="13863749" imgH="7992940" progId="Photoshop.Image.5">
                  <p:embed/>
                </p:oleObj>
              </mc:Choice>
              <mc:Fallback>
                <p:oleObj name="Image" r:id="rId5" imgW="13863749" imgH="7992940" progId="Photoshop.Image.5">
                  <p:embed/>
                  <p:pic>
                    <p:nvPicPr>
                      <p:cNvPr id="0" name="Object 1"/>
                      <p:cNvPicPr>
                        <a:picLocks noChangeAspect="1" noChangeArrowheads="1"/>
                      </p:cNvPicPr>
                      <p:nvPr/>
                    </p:nvPicPr>
                    <p:blipFill>
                      <a:blip r:embed="rId6">
                        <a:grayscl/>
                        <a:extLst>
                          <a:ext uri="{28A0092B-C50C-407E-A947-70E740481C1C}">
                            <a14:useLocalDpi xmlns:a14="http://schemas.microsoft.com/office/drawing/2010/main" val="0"/>
                          </a:ext>
                        </a:extLst>
                      </a:blip>
                      <a:srcRect/>
                      <a:stretch>
                        <a:fillRect/>
                      </a:stretch>
                    </p:blipFill>
                    <p:spPr bwMode="auto">
                      <a:xfrm>
                        <a:off x="5502275" y="1763713"/>
                        <a:ext cx="3413125" cy="1970087"/>
                      </a:xfrm>
                      <a:prstGeom prst="rect">
                        <a:avLst/>
                      </a:prstGeom>
                      <a:noFill/>
                      <a:ln w="381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3415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61DD5809-D974-400F-BE6B-5C1D0F5A71C9}"/>
              </a:ext>
            </a:extLst>
          </p:cNvPr>
          <p:cNvSpPr>
            <a:spLocks noGrp="1" noChangeArrowheads="1"/>
          </p:cNvSpPr>
          <p:nvPr>
            <p:ph type="title"/>
          </p:nvPr>
        </p:nvSpPr>
        <p:spPr bwMode="auto">
          <a:xfrm>
            <a:off x="609600" y="304800"/>
            <a:ext cx="7772400" cy="1143000"/>
          </a:xfrm>
        </p:spPr>
        <p:txBody>
          <a:bodyPr wrap="square" numCol="1" anchorCtr="0" compatLnSpc="1">
            <a:prstTxWarp prst="textNoShape">
              <a:avLst/>
            </a:prstTxWarp>
          </a:bodyPr>
          <a:lstStyle/>
          <a:p>
            <a:pPr algn="ctr" rtl="0"/>
            <a:r>
              <a:rPr lang="sr-Latn-R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BUTRESS PLATES </a:t>
            </a:r>
            <a:r>
              <a:rPr lang="en-U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 </a:t>
            </a:r>
            <a:endParaRPr lang="en-US" altLang="en-US" cap="none" dirty="0">
              <a:ln>
                <a:noFill/>
              </a:ln>
              <a:ea typeface="ＭＳ Ｐゴシック" panose="020B0600070205080204" pitchFamily="34" charset="-128"/>
              <a:cs typeface="Times New Roman" panose="02020603050405020304" pitchFamily="18" charset="0"/>
            </a:endParaRPr>
          </a:p>
        </p:txBody>
      </p:sp>
      <p:sp>
        <p:nvSpPr>
          <p:cNvPr id="57347" name="Rectangle 3">
            <a:extLst>
              <a:ext uri="{FF2B5EF4-FFF2-40B4-BE49-F238E27FC236}">
                <a16:creationId xmlns:a16="http://schemas.microsoft.com/office/drawing/2014/main" id="{55DE4980-0F62-4FB6-B3FB-B2707EB0F4F6}"/>
              </a:ext>
            </a:extLst>
          </p:cNvPr>
          <p:cNvSpPr>
            <a:spLocks noGrp="1" noChangeArrowheads="1"/>
          </p:cNvSpPr>
          <p:nvPr>
            <p:ph type="body" sz="half" idx="1"/>
          </p:nvPr>
        </p:nvSpPr>
        <p:spPr>
          <a:xfrm>
            <a:off x="228600" y="1981200"/>
            <a:ext cx="5638800" cy="4572000"/>
          </a:xfrm>
        </p:spPr>
        <p:txBody>
          <a:bodyPr/>
          <a:lstStyle/>
          <a:p>
            <a:pPr marL="514350" indent="-514350" algn="l" rtl="0">
              <a:lnSpc>
                <a:spcPct val="90000"/>
              </a:lnSpc>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They "support" the bone</a:t>
            </a:r>
          </a:p>
          <a:p>
            <a:pPr marL="514350" indent="-514350" algn="l" rtl="0">
              <a:lnSpc>
                <a:spcPct val="90000"/>
              </a:lnSpc>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It resists shear forces during axial loading</a:t>
            </a:r>
          </a:p>
          <a:p>
            <a:pPr marL="514350" indent="-514350" algn="l" rtl="0">
              <a:lnSpc>
                <a:spcPct val="90000"/>
              </a:lnSpc>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It is used in metaphyseal areas to support intra-articular fragments</a:t>
            </a:r>
          </a:p>
          <a:p>
            <a:pPr marL="514350" indent="-514350" algn="l" rtl="0">
              <a:lnSpc>
                <a:spcPct val="90000"/>
              </a:lnSpc>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The plate must conform to the contours of the bones to really achieve a supportive effect</a:t>
            </a:r>
          </a:p>
        </p:txBody>
      </p:sp>
      <p:pic>
        <p:nvPicPr>
          <p:cNvPr id="57348" name="Picture 8" descr="Wheeler,Wallace Aug21-03 2">
            <a:extLst>
              <a:ext uri="{FF2B5EF4-FFF2-40B4-BE49-F238E27FC236}">
                <a16:creationId xmlns:a16="http://schemas.microsoft.com/office/drawing/2014/main" id="{ED03F835-78BE-43ED-A4E4-162CC1683D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4285"/>
          <a:stretch>
            <a:fillRect/>
          </a:stretch>
        </p:blipFill>
        <p:spPr bwMode="auto">
          <a:xfrm>
            <a:off x="6019800" y="1939925"/>
            <a:ext cx="2819400" cy="43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625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111857FA-5CA8-4E8A-981A-0E113D135B3B}"/>
              </a:ext>
            </a:extLst>
          </p:cNvPr>
          <p:cNvSpPr>
            <a:spLocks noGrp="1" noChangeArrowheads="1"/>
          </p:cNvSpPr>
          <p:nvPr>
            <p:ph type="title"/>
          </p:nvPr>
        </p:nvSpPr>
        <p:spPr>
          <a:xfrm>
            <a:off x="381000" y="228600"/>
            <a:ext cx="8229600" cy="1143000"/>
          </a:xfrm>
        </p:spPr>
        <p:txBody>
          <a:bodyPr/>
          <a:lstStyle/>
          <a:p>
            <a:pPr algn="ctr" rtl="0">
              <a:defRPr/>
            </a:pPr>
            <a:r>
              <a:rPr lang="sr-Latn-RS" altLang="en-US" dirty="0">
                <a:solidFill>
                  <a:srgbClr val="FFFF00"/>
                </a:solidFill>
                <a:latin typeface="Times New Roman" pitchFamily="18" charset="0"/>
                <a:cs typeface="Times New Roman" pitchFamily="18" charset="0"/>
              </a:rPr>
              <a:t>BRIDGING PLATES</a:t>
            </a:r>
            <a:endParaRPr lang="en-US" altLang="en-US" dirty="0">
              <a:solidFill>
                <a:srgbClr val="FFFF00"/>
              </a:solidFill>
              <a:latin typeface="Times New Roman" pitchFamily="18" charset="0"/>
              <a:cs typeface="Times New Roman" pitchFamily="18" charset="0"/>
            </a:endParaRPr>
          </a:p>
        </p:txBody>
      </p:sp>
      <p:sp>
        <p:nvSpPr>
          <p:cNvPr id="91139" name="Rectangle 3">
            <a:extLst>
              <a:ext uri="{FF2B5EF4-FFF2-40B4-BE49-F238E27FC236}">
                <a16:creationId xmlns:a16="http://schemas.microsoft.com/office/drawing/2014/main" id="{5A326DA1-9C45-4ECB-B3E8-C3B9764EB807}"/>
              </a:ext>
            </a:extLst>
          </p:cNvPr>
          <p:cNvSpPr>
            <a:spLocks noGrp="1" noChangeArrowheads="1"/>
          </p:cNvSpPr>
          <p:nvPr>
            <p:ph type="body" sz="half" idx="1"/>
          </p:nvPr>
        </p:nvSpPr>
        <p:spPr>
          <a:xfrm>
            <a:off x="228600" y="1600200"/>
            <a:ext cx="5029200" cy="5257800"/>
          </a:xfrm>
        </p:spPr>
        <p:txBody>
          <a:bodyPr/>
          <a:lstStyle/>
          <a:p>
            <a:pPr algn="l" rtl="0">
              <a:buFont typeface="Arial" charset="0"/>
              <a:buChar char="•"/>
              <a:defRPr/>
            </a:pPr>
            <a:r>
              <a:rPr lang="en-US" sz="2400" dirty="0">
                <a:latin typeface="Times New Roman" pitchFamily="18" charset="0"/>
                <a:cs typeface="Times New Roman" pitchFamily="18" charset="0"/>
              </a:rPr>
              <a:t>"Bridging" / bypassing comm</a:t>
            </a:r>
            <a:r>
              <a:rPr lang="sr-Latn-RS" sz="2400" dirty="0">
                <a:latin typeface="Times New Roman" pitchFamily="18" charset="0"/>
                <a:cs typeface="Times New Roman" pitchFamily="18" charset="0"/>
              </a:rPr>
              <a:t>inution</a:t>
            </a:r>
            <a:endParaRPr lang="en-US" sz="2400" dirty="0">
              <a:latin typeface="Times New Roman" pitchFamily="18" charset="0"/>
              <a:cs typeface="Times New Roman" pitchFamily="18" charset="0"/>
            </a:endParaRPr>
          </a:p>
          <a:p>
            <a:pPr algn="l" rtl="0">
              <a:buFont typeface="Arial" charset="0"/>
              <a:buChar char="•"/>
              <a:defRPr/>
            </a:pPr>
            <a:r>
              <a:rPr lang="en-US" sz="2400" dirty="0">
                <a:latin typeface="Times New Roman" pitchFamily="18" charset="0"/>
                <a:cs typeface="Times New Roman" pitchFamily="18" charset="0"/>
              </a:rPr>
              <a:t>The goal of proximal and distal fixation is to maintain:</a:t>
            </a:r>
          </a:p>
          <a:p>
            <a:pPr marL="457200" indent="-457200" algn="l" rtl="0">
              <a:buFont typeface="+mj-lt"/>
              <a:buAutoNum type="arabicPeriod"/>
              <a:defRPr/>
            </a:pPr>
            <a:r>
              <a:rPr lang="en-US" sz="2400" dirty="0">
                <a:latin typeface="Times New Roman" pitchFamily="18" charset="0"/>
                <a:cs typeface="Times New Roman" pitchFamily="18" charset="0"/>
              </a:rPr>
              <a:t>The length</a:t>
            </a:r>
          </a:p>
          <a:p>
            <a:pPr marL="457200" indent="-457200" algn="l" rtl="0">
              <a:buFont typeface="+mj-lt"/>
              <a:buAutoNum type="arabicPeriod"/>
              <a:defRPr/>
            </a:pPr>
            <a:r>
              <a:rPr lang="en-US" sz="2400" dirty="0">
                <a:latin typeface="Times New Roman" pitchFamily="18" charset="0"/>
                <a:cs typeface="Times New Roman" pitchFamily="18" charset="0"/>
              </a:rPr>
              <a:t>Rotation</a:t>
            </a:r>
          </a:p>
          <a:p>
            <a:pPr marL="457200" indent="-457200" algn="l" rtl="0">
              <a:buFont typeface="+mj-lt"/>
              <a:buAutoNum type="arabicPeriod"/>
              <a:defRPr/>
            </a:pPr>
            <a:r>
              <a:rPr lang="en-US" sz="2400" dirty="0">
                <a:latin typeface="Times New Roman" pitchFamily="18" charset="0"/>
                <a:cs typeface="Times New Roman" pitchFamily="18" charset="0"/>
              </a:rPr>
              <a:t>Axial shaft</a:t>
            </a:r>
          </a:p>
          <a:p>
            <a:pPr algn="l" rtl="0">
              <a:buFont typeface="Arial" charset="0"/>
              <a:buChar char="•"/>
              <a:defRPr/>
            </a:pPr>
            <a:r>
              <a:rPr lang="en-US" sz="2400" dirty="0">
                <a:latin typeface="Times New Roman" pitchFamily="18" charset="0"/>
                <a:cs typeface="Times New Roman" pitchFamily="18" charset="0"/>
              </a:rPr>
              <a:t>Avoid damage to soft tissues in the fracture zone and allow vascularization in the same zone</a:t>
            </a:r>
            <a:endParaRPr lang="en-US" altLang="en-US" sz="2400" dirty="0">
              <a:latin typeface="Times New Roman" pitchFamily="18" charset="0"/>
              <a:cs typeface="Times New Roman" pitchFamily="18" charset="0"/>
            </a:endParaRPr>
          </a:p>
        </p:txBody>
      </p:sp>
      <p:pic>
        <p:nvPicPr>
          <p:cNvPr id="58372" name="Picture 6" descr="C:\Documents and Settings\Brett\My Documents\Ortho\Cases\Polytrauma\Multiple extremity\Hedges\orif femur tibia left ap.jpg">
            <a:extLst>
              <a:ext uri="{FF2B5EF4-FFF2-40B4-BE49-F238E27FC236}">
                <a16:creationId xmlns:a16="http://schemas.microsoft.com/office/drawing/2014/main" id="{45F4E4D5-FAD8-449B-B43B-05B65AA09984}"/>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l="24010" t="2274" r="20638"/>
          <a:stretch>
            <a:fillRect/>
          </a:stretch>
        </p:blipFill>
        <p:spPr>
          <a:xfrm>
            <a:off x="5257800" y="2057400"/>
            <a:ext cx="1524000" cy="3276600"/>
          </a:xfrm>
          <a:noFill/>
        </p:spPr>
      </p:pic>
      <p:pic>
        <p:nvPicPr>
          <p:cNvPr id="58373" name="Picture 8" descr="5mo ap femur HO">
            <a:extLst>
              <a:ext uri="{FF2B5EF4-FFF2-40B4-BE49-F238E27FC236}">
                <a16:creationId xmlns:a16="http://schemas.microsoft.com/office/drawing/2014/main" id="{52A1A206-037F-489E-A069-B1E943E2D801}"/>
              </a:ext>
            </a:extLst>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983413" y="1295400"/>
            <a:ext cx="2160587" cy="2630488"/>
          </a:xfrm>
          <a:noFill/>
        </p:spPr>
      </p:pic>
      <p:pic>
        <p:nvPicPr>
          <p:cNvPr id="58374" name="Picture 9" descr="5mo ap femur HO2">
            <a:extLst>
              <a:ext uri="{FF2B5EF4-FFF2-40B4-BE49-F238E27FC236}">
                <a16:creationId xmlns:a16="http://schemas.microsoft.com/office/drawing/2014/main" id="{10A0F573-15D6-488A-9301-960E385577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144" r="22507"/>
          <a:stretch>
            <a:fillRect/>
          </a:stretch>
        </p:blipFill>
        <p:spPr bwMode="auto">
          <a:xfrm>
            <a:off x="7391400" y="3983038"/>
            <a:ext cx="1447800" cy="2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5" name="Oval 11">
            <a:extLst>
              <a:ext uri="{FF2B5EF4-FFF2-40B4-BE49-F238E27FC236}">
                <a16:creationId xmlns:a16="http://schemas.microsoft.com/office/drawing/2014/main" id="{6D53CBF1-F4BE-4A95-AAEB-1E450FC6C15D}"/>
              </a:ext>
            </a:extLst>
          </p:cNvPr>
          <p:cNvSpPr>
            <a:spLocks noChangeArrowheads="1"/>
          </p:cNvSpPr>
          <p:nvPr/>
        </p:nvSpPr>
        <p:spPr bwMode="auto">
          <a:xfrm>
            <a:off x="5105400" y="2362200"/>
            <a:ext cx="1066800" cy="1143000"/>
          </a:xfrm>
          <a:prstGeom prst="ellipse">
            <a:avLst/>
          </a:prstGeom>
          <a:noFill/>
          <a:ln w="9525" algn="ctr">
            <a:solidFill>
              <a:srgbClr val="FFC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endParaRPr lang="en-US" altLang="en-US"/>
          </a:p>
        </p:txBody>
      </p:sp>
    </p:spTree>
  </p:cSld>
  <p:clrMapOvr>
    <a:masterClrMapping/>
  </p:clrMapOvr>
  <p:transition advTm="44941"/>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a:extLst>
              <a:ext uri="{FF2B5EF4-FFF2-40B4-BE49-F238E27FC236}">
                <a16:creationId xmlns:a16="http://schemas.microsoft.com/office/drawing/2014/main" id="{DB106953-9535-4F96-89EB-A713A958DD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8" y="860425"/>
            <a:ext cx="200818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395" name="Group 3">
            <a:extLst>
              <a:ext uri="{FF2B5EF4-FFF2-40B4-BE49-F238E27FC236}">
                <a16:creationId xmlns:a16="http://schemas.microsoft.com/office/drawing/2014/main" id="{8D9B0D66-E181-4E39-BE1D-B202984E887E}"/>
              </a:ext>
            </a:extLst>
          </p:cNvPr>
          <p:cNvGrpSpPr>
            <a:grpSpLocks/>
          </p:cNvGrpSpPr>
          <p:nvPr/>
        </p:nvGrpSpPr>
        <p:grpSpPr bwMode="auto">
          <a:xfrm>
            <a:off x="2674938" y="860425"/>
            <a:ext cx="5029200" cy="5143500"/>
            <a:chOff x="1536" y="0"/>
            <a:chExt cx="4224" cy="4320"/>
          </a:xfrm>
        </p:grpSpPr>
        <p:pic>
          <p:nvPicPr>
            <p:cNvPr id="59396" name="Picture 4">
              <a:extLst>
                <a:ext uri="{FF2B5EF4-FFF2-40B4-BE49-F238E27FC236}">
                  <a16:creationId xmlns:a16="http://schemas.microsoft.com/office/drawing/2014/main" id="{8FC2FAE2-6EE3-4EDE-A871-D5465494F0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6" y="0"/>
              <a:ext cx="2319"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7" name="Picture 5">
              <a:extLst>
                <a:ext uri="{FF2B5EF4-FFF2-40B4-BE49-F238E27FC236}">
                  <a16:creationId xmlns:a16="http://schemas.microsoft.com/office/drawing/2014/main" id="{4BC51FCA-F9D0-463C-B802-EA4968916A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 y="0"/>
              <a:ext cx="2109"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advTm="13821"/>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6436BB51-A7D6-417D-AE01-F76B14B8F618}"/>
              </a:ext>
            </a:extLst>
          </p:cNvPr>
          <p:cNvSpPr>
            <a:spLocks noGrp="1" noChangeArrowheads="1"/>
          </p:cNvSpPr>
          <p:nvPr>
            <p:ph type="title"/>
          </p:nvPr>
        </p:nvSpPr>
        <p:spPr bwMode="auto">
          <a:xfrm>
            <a:off x="457200" y="228600"/>
            <a:ext cx="8229600" cy="1219200"/>
          </a:xfrm>
        </p:spPr>
        <p:txBody>
          <a:bodyPr wrap="square" numCol="1" anchorCtr="0" compatLnSpc="1">
            <a:prstTxWarp prst="textNoShape">
              <a:avLst/>
            </a:prstTxWarp>
          </a:bodyPr>
          <a:lstStyle/>
          <a:p>
            <a:pPr algn="ctr" rtl="0"/>
            <a:r>
              <a:rPr lang="en-US" altLang="en-US" cap="none">
                <a:ln>
                  <a:noFill/>
                </a:ln>
                <a:ea typeface="ＭＳ Ｐゴシック" panose="020B0600070205080204" pitchFamily="34" charset="-128"/>
              </a:rPr>
              <a:t> </a:t>
            </a:r>
            <a:r>
              <a:rPr lang="en-US" altLang="en-US" cap="none">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PRINCIPLE OF TENSION BAND WITH PLATE</a:t>
            </a:r>
          </a:p>
        </p:txBody>
      </p:sp>
      <p:sp>
        <p:nvSpPr>
          <p:cNvPr id="60419" name="Rectangle 3">
            <a:extLst>
              <a:ext uri="{FF2B5EF4-FFF2-40B4-BE49-F238E27FC236}">
                <a16:creationId xmlns:a16="http://schemas.microsoft.com/office/drawing/2014/main" id="{65AA4250-AF84-4E0E-90EB-C325CA2D258E}"/>
              </a:ext>
            </a:extLst>
          </p:cNvPr>
          <p:cNvSpPr>
            <a:spLocks noGrp="1" noChangeArrowheads="1"/>
          </p:cNvSpPr>
          <p:nvPr>
            <p:ph type="body" idx="1"/>
          </p:nvPr>
        </p:nvSpPr>
        <p:spPr>
          <a:xfrm>
            <a:off x="381000" y="1447800"/>
            <a:ext cx="5867400" cy="5410200"/>
          </a:xfrm>
        </p:spPr>
        <p:txBody>
          <a:bodyPr/>
          <a:lstStyle/>
          <a:p>
            <a:pPr algn="l" rtl="0">
              <a:spcBef>
                <a:spcPts val="450"/>
              </a:spcBef>
              <a:spcAft>
                <a:spcPts val="450"/>
              </a:spcAft>
            </a:pPr>
            <a:r>
              <a:rPr lang="en-US" altLang="en-US" sz="2400">
                <a:latin typeface="Times New Roman" panose="02020603050405020304" pitchFamily="18" charset="0"/>
                <a:cs typeface="Times New Roman" panose="02020603050405020304" pitchFamily="18" charset="0"/>
              </a:rPr>
              <a:t>The plate is attached to the tension side of the fracture and converts the tensile force into a compressive force in the cortex opposite the implant.</a:t>
            </a:r>
          </a:p>
          <a:p>
            <a:pPr algn="l" rtl="0">
              <a:spcBef>
                <a:spcPts val="450"/>
              </a:spcBef>
              <a:spcAft>
                <a:spcPts val="450"/>
              </a:spcAft>
            </a:pPr>
            <a:r>
              <a:rPr lang="en-US" altLang="en-US" sz="2400">
                <a:latin typeface="Times New Roman" panose="02020603050405020304" pitchFamily="18" charset="0"/>
                <a:cs typeface="Times New Roman" panose="02020603050405020304" pitchFamily="18" charset="0"/>
              </a:rPr>
              <a:t>The plate is placed on the tension side of the eccentrically loaded bone</a:t>
            </a:r>
          </a:p>
          <a:p>
            <a:pPr algn="l" rtl="0">
              <a:spcBef>
                <a:spcPts val="450"/>
              </a:spcBef>
              <a:spcAft>
                <a:spcPts val="450"/>
              </a:spcAft>
            </a:pPr>
            <a:r>
              <a:rPr lang="en-US" altLang="en-US" sz="2400">
                <a:latin typeface="Times New Roman" panose="02020603050405020304" pitchFamily="18" charset="0"/>
                <a:cs typeface="Times New Roman" panose="02020603050405020304" pitchFamily="18" charset="0"/>
              </a:rPr>
              <a:t>The load is applied so that the convex tension side normally leads to distraction in the fracture zone.</a:t>
            </a:r>
          </a:p>
          <a:p>
            <a:pPr algn="l" rtl="0">
              <a:spcBef>
                <a:spcPts val="450"/>
              </a:spcBef>
              <a:spcAft>
                <a:spcPts val="450"/>
              </a:spcAft>
            </a:pPr>
            <a:r>
              <a:rPr lang="en-US" altLang="en-US" sz="2400">
                <a:latin typeface="Times New Roman" panose="02020603050405020304" pitchFamily="18" charset="0"/>
                <a:cs typeface="Times New Roman" panose="02020603050405020304" pitchFamily="18" charset="0"/>
              </a:rPr>
              <a:t>The plate prevents this by compression on the concave side.</a:t>
            </a:r>
          </a:p>
          <a:p>
            <a:pPr algn="l" rtl="0">
              <a:spcBef>
                <a:spcPts val="450"/>
              </a:spcBef>
              <a:spcAft>
                <a:spcPts val="450"/>
              </a:spcAft>
            </a:pPr>
            <a:r>
              <a:rPr lang="en-US" altLang="en-US" sz="2400">
                <a:latin typeface="Times New Roman" panose="02020603050405020304" pitchFamily="18" charset="0"/>
                <a:cs typeface="Times New Roman" panose="02020603050405020304" pitchFamily="18" charset="0"/>
              </a:rPr>
              <a:t>An intact medial cortex is required to convert tension into compression.</a:t>
            </a:r>
            <a:endParaRPr lang="en-US" altLang="en-US" sz="2400">
              <a:latin typeface="Times New Roman" panose="02020603050405020304" pitchFamily="18" charset="0"/>
              <a:ea typeface="ＭＳ Ｐゴシック" panose="020B0600070205080204" pitchFamily="34" charset="-128"/>
              <a:cs typeface="Times New Roman" panose="02020603050405020304" pitchFamily="18" charset="0"/>
            </a:endParaRPr>
          </a:p>
        </p:txBody>
      </p:sp>
      <p:pic>
        <p:nvPicPr>
          <p:cNvPr id="60420" name="Picture 5" descr="Silde32.png">
            <a:extLst>
              <a:ext uri="{FF2B5EF4-FFF2-40B4-BE49-F238E27FC236}">
                <a16:creationId xmlns:a16="http://schemas.microsoft.com/office/drawing/2014/main" id="{92C3FAA2-C235-43AF-9FFB-8EC00F397FA5}"/>
              </a:ext>
            </a:extLst>
          </p:cNvPr>
          <p:cNvPicPr>
            <a:picLocks noChangeAspect="1"/>
          </p:cNvPicPr>
          <p:nvPr/>
        </p:nvPicPr>
        <p:blipFill>
          <a:blip r:embed="rId3">
            <a:extLst>
              <a:ext uri="{28A0092B-C50C-407E-A947-70E740481C1C}">
                <a14:useLocalDpi xmlns:a14="http://schemas.microsoft.com/office/drawing/2010/main" val="0"/>
              </a:ext>
            </a:extLst>
          </a:blip>
          <a:srcRect t="8031"/>
          <a:stretch>
            <a:fillRect/>
          </a:stretch>
        </p:blipFill>
        <p:spPr bwMode="auto">
          <a:xfrm>
            <a:off x="6081713" y="2252663"/>
            <a:ext cx="1890712"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963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1512685-6A4D-4989-BFAF-C9F1592B8913}"/>
              </a:ext>
            </a:extLst>
          </p:cNvPr>
          <p:cNvSpPr>
            <a:spLocks noGrp="1" noChangeArrowheads="1"/>
          </p:cNvSpPr>
          <p:nvPr>
            <p:ph type="title"/>
          </p:nvPr>
        </p:nvSpPr>
        <p:spPr bwMode="auto">
          <a:xfrm>
            <a:off x="457200" y="609600"/>
            <a:ext cx="8077200" cy="609600"/>
          </a:xfrm>
        </p:spPr>
        <p:txBody>
          <a:bodyPr wrap="square" numCol="1" anchorCtr="0" compatLnSpc="1">
            <a:prstTxWarp prst="textNoShape">
              <a:avLst/>
            </a:prstTxWarp>
          </a:bodyPr>
          <a:lstStyle/>
          <a:p>
            <a:pPr algn="ctr" rtl="0"/>
            <a:r>
              <a:rPr lang="en-US" altLang="en-US" cap="none">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USE OF LCP PLATE: INDICATIONS</a:t>
            </a:r>
            <a:endParaRPr lang="en-US" altLang="en-US" cap="none">
              <a:ln>
                <a:noFill/>
              </a:ln>
              <a:ea typeface="ＭＳ Ｐゴシック" panose="020B0600070205080204" pitchFamily="34" charset="-128"/>
              <a:cs typeface="Times New Roman" panose="02020603050405020304" pitchFamily="18" charset="0"/>
            </a:endParaRPr>
          </a:p>
        </p:txBody>
      </p:sp>
      <p:sp>
        <p:nvSpPr>
          <p:cNvPr id="61443" name="Rectangle 3">
            <a:extLst>
              <a:ext uri="{FF2B5EF4-FFF2-40B4-BE49-F238E27FC236}">
                <a16:creationId xmlns:a16="http://schemas.microsoft.com/office/drawing/2014/main" id="{830A12F1-4325-460E-B18E-3EDC6D011A4C}"/>
              </a:ext>
            </a:extLst>
          </p:cNvPr>
          <p:cNvSpPr>
            <a:spLocks noGrp="1" noChangeArrowheads="1"/>
          </p:cNvSpPr>
          <p:nvPr>
            <p:ph idx="1"/>
          </p:nvPr>
        </p:nvSpPr>
        <p:spPr>
          <a:xfrm>
            <a:off x="381000" y="1865313"/>
            <a:ext cx="4298950" cy="4306887"/>
          </a:xfrm>
        </p:spPr>
        <p:txBody>
          <a:bodyPr/>
          <a:lstStyle/>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Osteoporosis</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Short metaphyseal/articular segment</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Periprosthetic fractures</a:t>
            </a: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Minimally invasive </a:t>
            </a:r>
            <a:r>
              <a:rPr lang="en-US" altLang="en-US" sz="2400" dirty="0" err="1">
                <a:latin typeface="Times New Roman" panose="02020603050405020304" pitchFamily="18" charset="0"/>
                <a:ea typeface="ＭＳ Ｐゴシック" panose="020B0600070205080204" pitchFamily="34" charset="-128"/>
                <a:cs typeface="Times New Roman" panose="02020603050405020304" pitchFamily="18" charset="0"/>
              </a:rPr>
              <a:t>plating:</a:t>
            </a:r>
            <a:r>
              <a:rPr lang="en-US" altLang="en-US" sz="2400" dirty="0" err="1">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MIPO</a:t>
            </a:r>
            <a:endParaRPr lang="en-US" altLang="en-US" sz="2400"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endParaRPr>
          </a:p>
          <a:p>
            <a:pPr algn="l" rtl="0">
              <a:spcBef>
                <a:spcPts val="450"/>
              </a:spcBef>
              <a:spcAft>
                <a:spcPts val="450"/>
              </a:spcAft>
            </a:pPr>
            <a:r>
              <a:rPr lang="en-U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Plate bridging can be done</a:t>
            </a:r>
            <a:r>
              <a:rPr lang="sr-Latn-RS" altLang="en-US" sz="2400" dirty="0">
                <a:latin typeface="Times New Roman" panose="02020603050405020304" pitchFamily="18" charset="0"/>
                <a:ea typeface="ＭＳ Ｐゴシック" panose="020B0600070205080204" pitchFamily="34" charset="-128"/>
                <a:cs typeface="Times New Roman" panose="02020603050405020304" pitchFamily="18" charset="0"/>
              </a:rPr>
              <a:t> with </a:t>
            </a:r>
            <a:r>
              <a:rPr lang="en-US" altLang="en-US" sz="2400" dirty="0">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standard plates</a:t>
            </a:r>
            <a:endParaRPr lang="en-US" altLang="en-US" sz="2400" dirty="0">
              <a:solidFill>
                <a:srgbClr val="FFFF00"/>
              </a:solidFill>
              <a:ea typeface="ＭＳ Ｐゴシック" panose="020B0600070205080204" pitchFamily="34" charset="-128"/>
              <a:cs typeface="Times New Roman" panose="02020603050405020304" pitchFamily="18" charset="0"/>
            </a:endParaRPr>
          </a:p>
        </p:txBody>
      </p:sp>
      <p:pic>
        <p:nvPicPr>
          <p:cNvPr id="4" name="Picture 2">
            <a:extLst>
              <a:ext uri="{FF2B5EF4-FFF2-40B4-BE49-F238E27FC236}">
                <a16:creationId xmlns:a16="http://schemas.microsoft.com/office/drawing/2014/main" id="{C2B462F9-D552-4CFF-923D-0DF4092DD4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1653" t="20238" r="41299" b="3809"/>
          <a:stretch>
            <a:fillRect/>
          </a:stretch>
        </p:blipFill>
        <p:spPr bwMode="auto">
          <a:xfrm>
            <a:off x="4972050" y="1657350"/>
            <a:ext cx="1401763"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1445" name="Picture 8">
            <a:extLst>
              <a:ext uri="{FF2B5EF4-FFF2-40B4-BE49-F238E27FC236}">
                <a16:creationId xmlns:a16="http://schemas.microsoft.com/office/drawing/2014/main" id="{C79AB489-CF16-4702-B550-91ED7B0CEC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185"/>
          <a:stretch>
            <a:fillRect/>
          </a:stretch>
        </p:blipFill>
        <p:spPr bwMode="auto">
          <a:xfrm>
            <a:off x="6457950" y="1657350"/>
            <a:ext cx="1493838"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32">
            <a:extLst>
              <a:ext uri="{FF2B5EF4-FFF2-40B4-BE49-F238E27FC236}">
                <a16:creationId xmlns:a16="http://schemas.microsoft.com/office/drawing/2014/main" id="{7DC7CA64-1DA7-4288-B272-F1A4F9CB8BFC}"/>
              </a:ext>
            </a:extLst>
          </p:cNvPr>
          <p:cNvSpPr txBox="1">
            <a:spLocks noChangeArrowheads="1"/>
          </p:cNvSpPr>
          <p:nvPr/>
        </p:nvSpPr>
        <p:spPr bwMode="auto">
          <a:xfrm>
            <a:off x="4972050" y="4800600"/>
            <a:ext cx="1371600" cy="600075"/>
          </a:xfrm>
          <a:prstGeom prst="rect">
            <a:avLst/>
          </a:prstGeom>
          <a:solidFill>
            <a:srgbClr val="29529B"/>
          </a:solidFill>
          <a:ln w="9525">
            <a:solidFill>
              <a:srgbClr val="0066FF"/>
            </a:solidFill>
            <a:miter lim="800000"/>
            <a:headEnd/>
            <a:tailEnd/>
          </a:ln>
        </p:spPr>
        <p:txBody>
          <a:bodyPr>
            <a:spAutoFit/>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algn="ctr" rtl="0" eaLnBrk="1" hangingPunct="1">
              <a:spcBef>
                <a:spcPts val="450"/>
              </a:spcBef>
              <a:spcAft>
                <a:spcPts val="450"/>
              </a:spcAft>
              <a:defRPr/>
            </a:pPr>
            <a:r>
              <a:rPr lang="en-US" sz="1650" dirty="0">
                <a:solidFill>
                  <a:schemeClr val="bg1"/>
                </a:solidFill>
                <a:latin typeface="+mn-lt"/>
              </a:rPr>
              <a:t>Conventional bridge plating</a:t>
            </a:r>
          </a:p>
        </p:txBody>
      </p:sp>
      <p:sp>
        <p:nvSpPr>
          <p:cNvPr id="89094" name="Text Box 32">
            <a:extLst>
              <a:ext uri="{FF2B5EF4-FFF2-40B4-BE49-F238E27FC236}">
                <a16:creationId xmlns:a16="http://schemas.microsoft.com/office/drawing/2014/main" id="{B63B992B-3DC1-4FFD-AB79-78F7D6BC965E}"/>
              </a:ext>
            </a:extLst>
          </p:cNvPr>
          <p:cNvSpPr txBox="1">
            <a:spLocks noChangeArrowheads="1"/>
          </p:cNvSpPr>
          <p:nvPr/>
        </p:nvSpPr>
        <p:spPr bwMode="auto">
          <a:xfrm>
            <a:off x="6457950" y="4800600"/>
            <a:ext cx="1485900" cy="600075"/>
          </a:xfrm>
          <a:prstGeom prst="rect">
            <a:avLst/>
          </a:prstGeom>
          <a:solidFill>
            <a:srgbClr val="29529B"/>
          </a:solidFill>
          <a:ln w="9525">
            <a:solidFill>
              <a:srgbClr val="0066FF"/>
            </a:solidFill>
            <a:miter lim="800000"/>
            <a:headEnd/>
            <a:tailEnd/>
          </a:ln>
        </p:spPr>
        <p:txBody>
          <a:bodyPr>
            <a:spAutoFit/>
          </a:bodyPr>
          <a:lstStyle>
            <a:lvl1pPr eaLnBrk="0" hangingPunct="0">
              <a:defRPr sz="1400">
                <a:solidFill>
                  <a:schemeClr val="tx1"/>
                </a:solidFill>
                <a:latin typeface="Arial" pitchFamily="34" charset="0"/>
                <a:ea typeface="ＭＳ Ｐゴシック" pitchFamily="34" charset="-128"/>
              </a:defRPr>
            </a:lvl1pPr>
            <a:lvl2pPr marL="742950" indent="-285750" eaLnBrk="0" hangingPunct="0">
              <a:defRPr sz="1400">
                <a:solidFill>
                  <a:schemeClr val="tx1"/>
                </a:solidFill>
                <a:latin typeface="Arial" pitchFamily="34" charset="0"/>
                <a:ea typeface="ＭＳ Ｐゴシック" pitchFamily="34" charset="-128"/>
              </a:defRPr>
            </a:lvl2pPr>
            <a:lvl3pPr marL="1143000" indent="-228600" eaLnBrk="0" hangingPunct="0">
              <a:defRPr sz="1400">
                <a:solidFill>
                  <a:schemeClr val="tx1"/>
                </a:solidFill>
                <a:latin typeface="Arial" pitchFamily="34" charset="0"/>
                <a:ea typeface="ＭＳ Ｐゴシック" pitchFamily="34" charset="-128"/>
              </a:defRPr>
            </a:lvl3pPr>
            <a:lvl4pPr marL="1600200" indent="-228600" eaLnBrk="0" hangingPunct="0">
              <a:defRPr sz="1400">
                <a:solidFill>
                  <a:schemeClr val="tx1"/>
                </a:solidFill>
                <a:latin typeface="Arial" pitchFamily="34" charset="0"/>
                <a:ea typeface="ＭＳ Ｐゴシック" pitchFamily="34" charset="-128"/>
              </a:defRPr>
            </a:lvl4pPr>
            <a:lvl5pPr marL="2057400" indent="-228600" eaLnBrk="0" hangingPunct="0">
              <a:defRPr sz="1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pitchFamily="34" charset="-128"/>
              </a:defRPr>
            </a:lvl9pPr>
          </a:lstStyle>
          <a:p>
            <a:pPr algn="ctr" rtl="0" eaLnBrk="1" hangingPunct="1">
              <a:spcBef>
                <a:spcPts val="450"/>
              </a:spcBef>
              <a:spcAft>
                <a:spcPts val="450"/>
              </a:spcAft>
              <a:defRPr/>
            </a:pPr>
            <a:r>
              <a:rPr lang="en-US" sz="1650" dirty="0">
                <a:solidFill>
                  <a:schemeClr val="bg1"/>
                </a:solidFill>
                <a:latin typeface="+mn-lt"/>
              </a:rPr>
              <a:t>Locked bridge plating</a:t>
            </a:r>
          </a:p>
        </p:txBody>
      </p:sp>
    </p:spTree>
  </p:cSld>
  <p:clrMapOvr>
    <a:masterClrMapping/>
  </p:clrMapOvr>
  <p:transition advTm="4426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A6E1FFB7-C760-4D0B-996D-7A3B96A13F39}"/>
              </a:ext>
            </a:extLst>
          </p:cNvPr>
          <p:cNvSpPr>
            <a:spLocks noGrp="1" noChangeArrowheads="1"/>
          </p:cNvSpPr>
          <p:nvPr>
            <p:ph type="title"/>
          </p:nvPr>
        </p:nvSpPr>
        <p:spPr/>
        <p:txBody>
          <a:bodyPr/>
          <a:lstStyle/>
          <a:p>
            <a:pPr algn="l" rtl="0">
              <a:defRPr/>
            </a:pPr>
            <a:endParaRPr lang="sr-Latn-CS"/>
          </a:p>
        </p:txBody>
      </p:sp>
      <p:sp>
        <p:nvSpPr>
          <p:cNvPr id="62467" name="Rectangle 3">
            <a:extLst>
              <a:ext uri="{FF2B5EF4-FFF2-40B4-BE49-F238E27FC236}">
                <a16:creationId xmlns:a16="http://schemas.microsoft.com/office/drawing/2014/main" id="{A185473E-C666-4D67-907D-8964B114BEA4}"/>
              </a:ext>
            </a:extLst>
          </p:cNvPr>
          <p:cNvSpPr>
            <a:spLocks noGrp="1" noChangeArrowheads="1"/>
          </p:cNvSpPr>
          <p:nvPr>
            <p:ph type="body" idx="1"/>
          </p:nvPr>
        </p:nvSpPr>
        <p:spPr/>
        <p:txBody>
          <a:bodyPr/>
          <a:lstStyle/>
          <a:p>
            <a:pPr algn="l" rtl="0"/>
            <a:endParaRPr lang="sr-Latn-CS" altLang="en-US"/>
          </a:p>
        </p:txBody>
      </p:sp>
      <p:pic>
        <p:nvPicPr>
          <p:cNvPr id="62468" name="Picture 4" descr="pic6_th">
            <a:extLst>
              <a:ext uri="{FF2B5EF4-FFF2-40B4-BE49-F238E27FC236}">
                <a16:creationId xmlns:a16="http://schemas.microsoft.com/office/drawing/2014/main" id="{B9485401-1805-40C3-9D2F-267657E55F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588" y="363538"/>
            <a:ext cx="666750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5" descr="pic9_th">
            <a:extLst>
              <a:ext uri="{FF2B5EF4-FFF2-40B4-BE49-F238E27FC236}">
                <a16:creationId xmlns:a16="http://schemas.microsoft.com/office/drawing/2014/main" id="{0076C1A4-86A6-4EF7-891D-46FD8BB6EC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225" y="4056063"/>
            <a:ext cx="7620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5671"/>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5EC1EACE-A072-43E0-8F8E-58F9A9D2D7DC}"/>
              </a:ext>
            </a:extLst>
          </p:cNvPr>
          <p:cNvSpPr>
            <a:spLocks noGrp="1"/>
          </p:cNvSpPr>
          <p:nvPr>
            <p:ph type="title"/>
          </p:nvPr>
        </p:nvSpPr>
        <p:spPr bwMode="auto"/>
        <p:txBody>
          <a:bodyPr wrap="square" numCol="1" anchorCtr="0" compatLnSpc="1">
            <a:prstTxWarp prst="textNoShape">
              <a:avLst/>
            </a:prstTxWarp>
          </a:bodyPr>
          <a:lstStyle/>
          <a:p>
            <a:pPr algn="ctr" rtl="0"/>
            <a:r>
              <a:rPr lang="en-U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USE OF LCP P</a:t>
            </a:r>
            <a:r>
              <a:rPr lang="sr-Latn-RS" altLang="en-US" cap="none" dirty="0">
                <a:ln>
                  <a:noFill/>
                </a:ln>
                <a:solidFill>
                  <a:srgbClr val="FFFF00"/>
                </a:solidFill>
                <a:latin typeface="Times New Roman" panose="02020603050405020304" pitchFamily="18" charset="0"/>
                <a:ea typeface="ＭＳ Ｐゴシック" panose="020B0600070205080204" pitchFamily="34" charset="-128"/>
                <a:cs typeface="Times New Roman" panose="02020603050405020304" pitchFamily="18" charset="0"/>
              </a:rPr>
              <a:t>LATES</a:t>
            </a:r>
            <a:endParaRPr lang="en-US" altLang="en-US" cap="none" dirty="0">
              <a:ln>
                <a:noFill/>
              </a:ln>
              <a:ea typeface="ＭＳ Ｐゴシック" panose="020B0600070205080204" pitchFamily="34" charset="-128"/>
              <a:cs typeface="Times New Roman" panose="02020603050405020304" pitchFamily="18" charset="0"/>
            </a:endParaRPr>
          </a:p>
        </p:txBody>
      </p:sp>
      <p:sp>
        <p:nvSpPr>
          <p:cNvPr id="63491" name="Text Placeholder 2">
            <a:extLst>
              <a:ext uri="{FF2B5EF4-FFF2-40B4-BE49-F238E27FC236}">
                <a16:creationId xmlns:a16="http://schemas.microsoft.com/office/drawing/2014/main" id="{A07356A6-0504-4441-BA6A-766E233EC5DC}"/>
              </a:ext>
            </a:extLst>
          </p:cNvPr>
          <p:cNvSpPr>
            <a:spLocks noGrp="1"/>
          </p:cNvSpPr>
          <p:nvPr>
            <p:ph type="body" sz="half" idx="1"/>
          </p:nvPr>
        </p:nvSpPr>
        <p:spPr>
          <a:xfrm>
            <a:off x="685800" y="1981200"/>
            <a:ext cx="4191000" cy="4114800"/>
          </a:xfrm>
        </p:spPr>
        <p:txBody>
          <a:bodyPr/>
          <a:lstStyle/>
          <a:p>
            <a:pPr marL="514350" indent="-514350" algn="l" rtl="0">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Indications:</a:t>
            </a:r>
          </a:p>
          <a:p>
            <a:pPr marL="514350" indent="-514350" algn="l" rtl="0">
              <a:buFont typeface="Calibri Light" panose="020F0302020204030204" pitchFamily="34" charset="0"/>
              <a:buAutoNum type="arabicPeriod"/>
            </a:pPr>
            <a:r>
              <a:rPr lang="en-US" altLang="en-US">
                <a:latin typeface="Times New Roman" panose="02020603050405020304" pitchFamily="18" charset="0"/>
                <a:cs typeface="Times New Roman" panose="02020603050405020304" pitchFamily="18" charset="0"/>
              </a:rPr>
              <a:t>Osteoporotic bone</a:t>
            </a:r>
          </a:p>
          <a:p>
            <a:pPr marL="514350" indent="-514350" algn="l" rtl="0">
              <a:buFont typeface="Calibri Light" panose="020F0302020204030204" pitchFamily="34" charset="0"/>
              <a:buAutoNum type="arabicPeriod"/>
            </a:pPr>
            <a:r>
              <a:rPr lang="en-US" altLang="en-US">
                <a:latin typeface="Times New Roman" panose="02020603050405020304" pitchFamily="18" charset="0"/>
                <a:cs typeface="Times New Roman" panose="02020603050405020304" pitchFamily="18" charset="0"/>
              </a:rPr>
              <a:t>Metaphyseal fractures with short articular block</a:t>
            </a:r>
          </a:p>
          <a:p>
            <a:pPr marL="514350" indent="-514350" algn="l" rtl="0">
              <a:buFont typeface="Calibri Light" panose="020F0302020204030204" pitchFamily="34" charset="0"/>
              <a:buAutoNum type="arabicPeriod"/>
            </a:pPr>
            <a:r>
              <a:rPr lang="en-US" altLang="en-US">
                <a:latin typeface="Times New Roman" panose="02020603050405020304" pitchFamily="18" charset="0"/>
                <a:cs typeface="Times New Roman" panose="02020603050405020304" pitchFamily="18" charset="0"/>
              </a:rPr>
              <a:t>"Bridging" concept</a:t>
            </a:r>
          </a:p>
        </p:txBody>
      </p:sp>
      <p:pic>
        <p:nvPicPr>
          <p:cNvPr id="63492" name="Picture 9" descr="C:\Documents and Settings\Brett\My Documents\Ortho\Cases\Distal Femur Fractures\Mizzou\Hedges\apfemurorif.jpg">
            <a:extLst>
              <a:ext uri="{FF2B5EF4-FFF2-40B4-BE49-F238E27FC236}">
                <a16:creationId xmlns:a16="http://schemas.microsoft.com/office/drawing/2014/main" id="{76D88AF3-B9C3-4544-A4E6-FE6854E0580A}"/>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486400" y="2017713"/>
            <a:ext cx="2667000" cy="4306887"/>
          </a:xfrm>
          <a:noFill/>
        </p:spPr>
      </p:pic>
    </p:spTree>
  </p:cSld>
  <p:clrMapOvr>
    <a:masterClrMapping/>
  </p:clrMapOvr>
  <p:transition advTm="3103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D905E-C297-42F5-A14A-2C59327A3971}"/>
              </a:ext>
            </a:extLst>
          </p:cNvPr>
          <p:cNvSpPr>
            <a:spLocks noGrp="1"/>
          </p:cNvSpPr>
          <p:nvPr>
            <p:ph type="title"/>
          </p:nvPr>
        </p:nvSpPr>
        <p:spPr>
          <a:xfrm>
            <a:off x="304800" y="304800"/>
            <a:ext cx="8458200" cy="1455738"/>
          </a:xfrm>
        </p:spPr>
        <p:txBody>
          <a:bodyPr/>
          <a:lstStyle/>
          <a:p>
            <a:pPr algn="ctr" rtl="0">
              <a:defRPr/>
            </a:pPr>
            <a:r>
              <a:rPr lang="en-US" sz="3200" dirty="0">
                <a:solidFill>
                  <a:srgbClr val="FFFF00"/>
                </a:solidFill>
                <a:latin typeface="Times New Roman" pitchFamily="18" charset="0"/>
                <a:cs typeface="Times New Roman" pitchFamily="18" charset="0"/>
              </a:rPr>
              <a:t>Fracture treatment modalities</a:t>
            </a:r>
          </a:p>
        </p:txBody>
      </p:sp>
      <p:sp>
        <p:nvSpPr>
          <p:cNvPr id="24579" name="Content Placeholder 2">
            <a:extLst>
              <a:ext uri="{FF2B5EF4-FFF2-40B4-BE49-F238E27FC236}">
                <a16:creationId xmlns:a16="http://schemas.microsoft.com/office/drawing/2014/main" id="{5779EB05-7F3E-4741-AEA5-9D13CB9BEB47}"/>
              </a:ext>
            </a:extLst>
          </p:cNvPr>
          <p:cNvSpPr>
            <a:spLocks noGrp="1"/>
          </p:cNvSpPr>
          <p:nvPr>
            <p:ph idx="1"/>
          </p:nvPr>
        </p:nvSpPr>
        <p:spPr>
          <a:xfrm>
            <a:off x="228600" y="2057400"/>
            <a:ext cx="8763000" cy="3733800"/>
          </a:xfrm>
        </p:spPr>
        <p:txBody>
          <a:bodyPr/>
          <a:lstStyle/>
          <a:p>
            <a:pPr>
              <a:buFont typeface="Arial" charset="0"/>
              <a:buChar char="•"/>
              <a:defRPr/>
            </a:pPr>
            <a:r>
              <a:rPr lang="en-US" sz="2800" dirty="0">
                <a:latin typeface="Times New Roman" pitchFamily="18" charset="0"/>
                <a:cs typeface="Times New Roman" pitchFamily="18" charset="0"/>
              </a:rPr>
              <a:t>According to the treatment time for injuries of the bone-joint system, we differentiate </a:t>
            </a:r>
            <a:endParaRPr lang="sr-Latn-RS" sz="2800" dirty="0">
              <a:latin typeface="Times New Roman" pitchFamily="18" charset="0"/>
              <a:cs typeface="Times New Roman" pitchFamily="18" charset="0"/>
            </a:endParaRPr>
          </a:p>
          <a:p>
            <a:pPr marL="514350" indent="-514350">
              <a:buFont typeface="+mj-lt"/>
              <a:buAutoNum type="arabicPeriod"/>
              <a:defRPr/>
            </a:pPr>
            <a:r>
              <a:rPr lang="sr-Latn-RS" sz="2800" dirty="0">
                <a:latin typeface="Times New Roman" pitchFamily="18" charset="0"/>
                <a:cs typeface="Times New Roman" pitchFamily="18" charset="0"/>
              </a:rPr>
              <a:t>Urgent Care (ATLS)</a:t>
            </a:r>
          </a:p>
          <a:p>
            <a:pPr marL="514350" indent="-514350">
              <a:buFont typeface="+mj-lt"/>
              <a:buAutoNum type="arabicPeriod"/>
              <a:defRPr/>
            </a:pPr>
            <a:r>
              <a:rPr lang="en-US" sz="2800" dirty="0">
                <a:latin typeface="Times New Roman" pitchFamily="18" charset="0"/>
                <a:cs typeface="Times New Roman" pitchFamily="18" charset="0"/>
              </a:rPr>
              <a:t>Primary management of fractures</a:t>
            </a:r>
            <a:r>
              <a:rPr lang="sr-Latn-RS" sz="2800" dirty="0">
                <a:latin typeface="Times New Roman" pitchFamily="18" charset="0"/>
                <a:cs typeface="Times New Roman" pitchFamily="18" charset="0"/>
              </a:rPr>
              <a:t> (DCO)</a:t>
            </a:r>
            <a:r>
              <a:rPr lang="en-US" sz="2800" dirty="0">
                <a:latin typeface="Times New Roman" pitchFamily="18" charset="0"/>
                <a:cs typeface="Times New Roman" pitchFamily="18" charset="0"/>
              </a:rPr>
              <a:t> </a:t>
            </a:r>
            <a:endParaRPr lang="sr-Latn-RS" sz="2800" dirty="0">
              <a:latin typeface="Times New Roman" pitchFamily="18" charset="0"/>
              <a:cs typeface="Times New Roman" pitchFamily="18" charset="0"/>
            </a:endParaRPr>
          </a:p>
          <a:p>
            <a:pPr marL="514350" indent="-514350">
              <a:buFont typeface="+mj-lt"/>
              <a:buAutoNum type="arabicPeriod"/>
              <a:defRPr/>
            </a:pPr>
            <a:r>
              <a:rPr lang="en-US" sz="2800" dirty="0">
                <a:solidFill>
                  <a:srgbClr val="FFFF00"/>
                </a:solidFill>
                <a:latin typeface="Times New Roman" pitchFamily="18" charset="0"/>
                <a:cs typeface="Times New Roman" pitchFamily="18" charset="0"/>
              </a:rPr>
              <a:t>Definitive management of the fracture</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DD0F1FB-E0F0-47CE-989A-9684437F2D0E}"/>
              </a:ext>
            </a:extLst>
          </p:cNvPr>
          <p:cNvSpPr>
            <a:spLocks noGrp="1"/>
          </p:cNvSpPr>
          <p:nvPr>
            <p:ph type="title"/>
          </p:nvPr>
        </p:nvSpPr>
        <p:spPr>
          <a:xfrm>
            <a:off x="457200" y="0"/>
            <a:ext cx="8305800" cy="1143000"/>
          </a:xfrm>
        </p:spPr>
        <p:txBody>
          <a:bodyPr/>
          <a:lstStyle/>
          <a:p>
            <a:pPr algn="ctr" rtl="0">
              <a:defRPr/>
            </a:pPr>
            <a:r>
              <a:rPr lang="sr-Latn-RS" dirty="0">
                <a:solidFill>
                  <a:srgbClr val="FFFF00"/>
                </a:solidFill>
                <a:latin typeface="Times New Roman" pitchFamily="18" charset="0"/>
                <a:cs typeface="Times New Roman" pitchFamily="18" charset="0"/>
              </a:rPr>
              <a:t>THE HISTORY OF IM NAILING</a:t>
            </a:r>
            <a:endParaRPr lang="en-US" dirty="0">
              <a:solidFill>
                <a:srgbClr val="FFFF00"/>
              </a:solidFill>
              <a:latin typeface="Times New Roman" pitchFamily="18" charset="0"/>
              <a:cs typeface="Times New Roman" pitchFamily="18" charset="0"/>
            </a:endParaRPr>
          </a:p>
        </p:txBody>
      </p:sp>
      <p:sp>
        <p:nvSpPr>
          <p:cNvPr id="101379" name="Content Placeholder 8">
            <a:extLst>
              <a:ext uri="{FF2B5EF4-FFF2-40B4-BE49-F238E27FC236}">
                <a16:creationId xmlns:a16="http://schemas.microsoft.com/office/drawing/2014/main" id="{CC69095E-FF47-4540-A1F3-509143BC12DD}"/>
              </a:ext>
            </a:extLst>
          </p:cNvPr>
          <p:cNvSpPr>
            <a:spLocks noGrp="1"/>
          </p:cNvSpPr>
          <p:nvPr>
            <p:ph sz="half" idx="1"/>
          </p:nvPr>
        </p:nvSpPr>
        <p:spPr>
          <a:xfrm>
            <a:off x="0" y="1219200"/>
            <a:ext cx="6629400" cy="5334000"/>
          </a:xfrm>
        </p:spPr>
        <p:txBody>
          <a:bodyPr>
            <a:normAutofit fontScale="32500" lnSpcReduction="20000"/>
          </a:bodyPr>
          <a:lstStyle/>
          <a:p>
            <a:pPr algn="l" rtl="0">
              <a:defRPr/>
            </a:pPr>
            <a:endParaRPr lang="en-US" b="1" dirty="0">
              <a:solidFill>
                <a:schemeClr val="accent2"/>
              </a:solidFill>
              <a:latin typeface="Times New Roman" pitchFamily="18" charset="0"/>
            </a:endParaRPr>
          </a:p>
          <a:p>
            <a:pPr algn="l" rtl="0">
              <a:defRPr/>
            </a:pPr>
            <a:r>
              <a:rPr lang="sr-Latn-CS" sz="5500" b="1" dirty="0">
                <a:latin typeface="Times New Roman" pitchFamily="18" charset="0"/>
                <a:cs typeface="Times New Roman" pitchFamily="18" charset="0"/>
              </a:rPr>
              <a:t>1890: Gluck first description of a blocked intramedullary nail</a:t>
            </a:r>
          </a:p>
          <a:p>
            <a:pPr algn="l" rtl="0">
              <a:defRPr/>
            </a:pPr>
            <a:r>
              <a:rPr lang="sr-Latn-CS" sz="5500" b="1" dirty="0">
                <a:latin typeface="Times New Roman" pitchFamily="18" charset="0"/>
                <a:cs typeface="Times New Roman" pitchFamily="18" charset="0"/>
              </a:rPr>
              <a:t>1914-1918: Hey Groves - use of metal pins in war injuries</a:t>
            </a:r>
          </a:p>
          <a:p>
            <a:pPr algn="l" rtl="0">
              <a:defRPr/>
            </a:pPr>
            <a:r>
              <a:rPr lang="sr-Latn-CS" sz="5500" b="1" dirty="0">
                <a:latin typeface="Times New Roman" pitchFamily="18" charset="0"/>
                <a:cs typeface="Times New Roman" pitchFamily="18" charset="0"/>
              </a:rPr>
              <a:t>1937: Rush Brothers - Steinman pins for fractures of the ulna and femur</a:t>
            </a:r>
          </a:p>
          <a:p>
            <a:pPr algn="l" rtl="0">
              <a:defRPr/>
            </a:pPr>
            <a:r>
              <a:rPr lang="sr-Latn-CS" sz="5500" b="1" dirty="0">
                <a:latin typeface="Times New Roman" pitchFamily="18" charset="0"/>
                <a:cs typeface="Times New Roman" pitchFamily="18" charset="0"/>
              </a:rPr>
              <a:t>1939: "V" nail stability of fixation based on frictional forces between bone and nail.</a:t>
            </a:r>
          </a:p>
          <a:p>
            <a:pPr algn="l" rtl="0">
              <a:defRPr/>
            </a:pPr>
            <a:r>
              <a:rPr lang="sr-Latn-CS" sz="5500" b="1" dirty="0">
                <a:latin typeface="Times New Roman" pitchFamily="18" charset="0"/>
                <a:cs typeface="Times New Roman" pitchFamily="18" charset="0"/>
              </a:rPr>
              <a:t>1944: Westerborn V-nail in Scandinavia.</a:t>
            </a:r>
          </a:p>
          <a:p>
            <a:pPr algn="l" rtl="0">
              <a:defRPr/>
            </a:pPr>
            <a:endParaRPr lang="sr-Latn-CS" sz="5500" b="1" dirty="0">
              <a:latin typeface="Times New Roman" pitchFamily="18" charset="0"/>
              <a:cs typeface="Times New Roman" pitchFamily="18" charset="0"/>
            </a:endParaRPr>
          </a:p>
          <a:p>
            <a:pPr algn="l" rtl="0">
              <a:defRPr/>
            </a:pPr>
            <a:r>
              <a:rPr lang="sr-Latn-CS" sz="5500" b="1" dirty="0">
                <a:latin typeface="Times New Roman" pitchFamily="18" charset="0"/>
                <a:cs typeface="Times New Roman" pitchFamily="18" charset="0"/>
              </a:rPr>
              <a:t>1946: Soeur - U-nail on leg of femur, tibia and humerus.</a:t>
            </a:r>
          </a:p>
          <a:p>
            <a:pPr algn="l" rtl="0">
              <a:defRPr/>
            </a:pPr>
            <a:r>
              <a:rPr lang="sr-Latn-CS" sz="5500" b="1" dirty="0">
                <a:latin typeface="Times New Roman" pitchFamily="18" charset="0"/>
                <a:cs typeface="Times New Roman" pitchFamily="18" charset="0"/>
              </a:rPr>
              <a:t>1947: Hansen-Street "diamond shape nail"</a:t>
            </a:r>
          </a:p>
          <a:p>
            <a:pPr algn="l" rtl="0">
              <a:defRPr/>
            </a:pPr>
            <a:endParaRPr lang="sr-Latn-CS" sz="5500" b="1" dirty="0">
              <a:latin typeface="Times New Roman" pitchFamily="18" charset="0"/>
              <a:cs typeface="Times New Roman" pitchFamily="18" charset="0"/>
            </a:endParaRPr>
          </a:p>
          <a:p>
            <a:pPr algn="l" rtl="0">
              <a:defRPr/>
            </a:pPr>
            <a:r>
              <a:rPr lang="sr-Latn-CS" sz="5500" b="1" dirty="0">
                <a:latin typeface="Times New Roman" pitchFamily="18" charset="0"/>
                <a:cs typeface="Times New Roman" pitchFamily="18" charset="0"/>
              </a:rPr>
              <a:t>In the late 1940s, Küntscher designed the cloverleaf nail</a:t>
            </a:r>
          </a:p>
          <a:p>
            <a:pPr algn="l" rtl="0">
              <a:defRPr/>
            </a:pPr>
            <a:r>
              <a:rPr lang="sr-Latn-CS" sz="5500" b="1" dirty="0">
                <a:latin typeface="Times New Roman" pitchFamily="18" charset="0"/>
                <a:cs typeface="Times New Roman" pitchFamily="18" charset="0"/>
              </a:rPr>
              <a:t>1968: "Detensor" transfixation nail (Küntscher)</a:t>
            </a:r>
            <a:endParaRPr kumimoji="1" lang="hr-HR" sz="5500" dirty="0">
              <a:latin typeface="Times New Roman" pitchFamily="18" charset="0"/>
            </a:endParaRPr>
          </a:p>
          <a:p>
            <a:pPr algn="l" rtl="0">
              <a:defRPr/>
            </a:pPr>
            <a:endParaRPr lang="en-NZ" dirty="0">
              <a:latin typeface="Times New Roman" pitchFamily="18" charset="0"/>
            </a:endParaRPr>
          </a:p>
          <a:p>
            <a:pPr algn="l" rtl="0">
              <a:defRPr/>
            </a:pPr>
            <a:endParaRPr lang="en-US" dirty="0"/>
          </a:p>
        </p:txBody>
      </p:sp>
      <p:pic>
        <p:nvPicPr>
          <p:cNvPr id="64516" name="Picture 5">
            <a:extLst>
              <a:ext uri="{FF2B5EF4-FFF2-40B4-BE49-F238E27FC236}">
                <a16:creationId xmlns:a16="http://schemas.microsoft.com/office/drawing/2014/main" id="{B1E9FBA7-ED5B-4795-9AF7-8745FCD4D63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370763" y="1066800"/>
            <a:ext cx="1773237" cy="2590800"/>
          </a:xfrm>
          <a:noFill/>
        </p:spPr>
      </p:pic>
      <p:pic>
        <p:nvPicPr>
          <p:cNvPr id="64517" name="Picture 26">
            <a:extLst>
              <a:ext uri="{FF2B5EF4-FFF2-40B4-BE49-F238E27FC236}">
                <a16:creationId xmlns:a16="http://schemas.microsoft.com/office/drawing/2014/main" id="{8B824328-C7E4-410C-A167-12CDB572DA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5562600"/>
            <a:ext cx="2438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16" descr="K nail end">
            <a:extLst>
              <a:ext uri="{FF2B5EF4-FFF2-40B4-BE49-F238E27FC236}">
                <a16:creationId xmlns:a16="http://schemas.microsoft.com/office/drawing/2014/main" id="{A8359240-D312-428F-8922-67B23DB906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3733800"/>
            <a:ext cx="2133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56181"/>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9DD65C9B-8D56-4693-990A-7BE20584711E}"/>
              </a:ext>
            </a:extLst>
          </p:cNvPr>
          <p:cNvSpPr>
            <a:spLocks noGrp="1" noChangeArrowheads="1"/>
          </p:cNvSpPr>
          <p:nvPr>
            <p:ph type="title"/>
          </p:nvPr>
        </p:nvSpPr>
        <p:spPr/>
        <p:txBody>
          <a:bodyPr/>
          <a:lstStyle/>
          <a:p>
            <a:pPr algn="ctr" rtl="0">
              <a:defRPr/>
            </a:pPr>
            <a:r>
              <a:rPr lang="sr-Latn-CS" sz="3600" dirty="0">
                <a:solidFill>
                  <a:srgbClr val="FFFF00"/>
                </a:solidFill>
                <a:latin typeface="Times New Roman" pitchFamily="18" charset="0"/>
              </a:rPr>
              <a:t>today</a:t>
            </a:r>
            <a:endParaRPr lang="en-GB" sz="3600" dirty="0">
              <a:solidFill>
                <a:srgbClr val="FFFF00"/>
              </a:solidFill>
              <a:latin typeface="Times New Roman" pitchFamily="18" charset="0"/>
            </a:endParaRPr>
          </a:p>
        </p:txBody>
      </p:sp>
      <p:sp>
        <p:nvSpPr>
          <p:cNvPr id="113667" name="Rectangle 3">
            <a:extLst>
              <a:ext uri="{FF2B5EF4-FFF2-40B4-BE49-F238E27FC236}">
                <a16:creationId xmlns:a16="http://schemas.microsoft.com/office/drawing/2014/main" id="{55BEF4D9-4B2F-4068-86C5-6DF3E5547EE4}"/>
              </a:ext>
            </a:extLst>
          </p:cNvPr>
          <p:cNvSpPr>
            <a:spLocks noGrp="1" noChangeArrowheads="1"/>
          </p:cNvSpPr>
          <p:nvPr>
            <p:ph idx="1"/>
          </p:nvPr>
        </p:nvSpPr>
        <p:spPr/>
        <p:txBody>
          <a:bodyPr>
            <a:normAutofit fontScale="92500"/>
          </a:bodyPr>
          <a:lstStyle/>
          <a:p>
            <a:pPr marL="514350" indent="-514350" algn="l" rtl="0">
              <a:lnSpc>
                <a:spcPct val="90000"/>
              </a:lnSpc>
              <a:buFont typeface="+mj-lt"/>
              <a:buAutoNum type="arabicPeriod"/>
              <a:defRPr/>
            </a:pPr>
            <a:r>
              <a:rPr lang="vi-VN" sz="2800" dirty="0">
                <a:latin typeface="Times New Roman" pitchFamily="18" charset="0"/>
                <a:cs typeface="Times New Roman" pitchFamily="18" charset="0"/>
              </a:rPr>
              <a:t>Introduction of new titanium</a:t>
            </a:r>
            <a:r>
              <a:rPr lang="sr-Latn-RS" sz="2800" dirty="0">
                <a:latin typeface="Times New Roman" pitchFamily="18" charset="0"/>
                <a:cs typeface="Times New Roman" pitchFamily="18" charset="0"/>
              </a:rPr>
              <a:t> nails</a:t>
            </a:r>
          </a:p>
          <a:p>
            <a:pPr marL="514350" indent="-514350" algn="l" rtl="0">
              <a:lnSpc>
                <a:spcPct val="90000"/>
              </a:lnSpc>
              <a:buFont typeface="+mj-lt"/>
              <a:buAutoNum type="arabicPeriod"/>
              <a:defRPr/>
            </a:pPr>
            <a:r>
              <a:rPr lang="sr-Latn-RS" sz="2800" dirty="0">
                <a:latin typeface="Times New Roman" pitchFamily="18" charset="0"/>
                <a:cs typeface="Times New Roman" pitchFamily="18" charset="0"/>
              </a:rPr>
              <a:t>C</a:t>
            </a:r>
            <a:r>
              <a:rPr lang="vi-VN" sz="2800" dirty="0">
                <a:latin typeface="Times New Roman" pitchFamily="18" charset="0"/>
                <a:cs typeface="Times New Roman" pitchFamily="18" charset="0"/>
              </a:rPr>
              <a:t>ephalomedullary devices such as</a:t>
            </a:r>
            <a:r>
              <a:rPr lang="sr-Latn-RS" sz="2800" dirty="0">
                <a:latin typeface="Times New Roman" pitchFamily="18" charset="0"/>
                <a:cs typeface="Times New Roman" pitchFamily="18" charset="0"/>
              </a:rPr>
              <a:t> </a:t>
            </a:r>
            <a:r>
              <a:rPr lang="vi-VN" sz="2800" dirty="0">
                <a:solidFill>
                  <a:srgbClr val="FFFF00"/>
                </a:solidFill>
                <a:latin typeface="Times New Roman" pitchFamily="18" charset="0"/>
                <a:cs typeface="Times New Roman" pitchFamily="18" charset="0"/>
              </a:rPr>
              <a:t>PFN, PFNA, Gamma</a:t>
            </a:r>
            <a:r>
              <a:rPr lang="sr-Latn-RS" sz="2800" dirty="0">
                <a:solidFill>
                  <a:srgbClr val="FFFF00"/>
                </a:solidFill>
                <a:latin typeface="Times New Roman" pitchFamily="18" charset="0"/>
                <a:cs typeface="Times New Roman" pitchFamily="18" charset="0"/>
              </a:rPr>
              <a:t> nail</a:t>
            </a:r>
            <a:r>
              <a:rPr lang="vi-VN" sz="2800" dirty="0">
                <a:solidFill>
                  <a:srgbClr val="FFFF00"/>
                </a:solidFill>
                <a:latin typeface="Times New Roman" pitchFamily="18" charset="0"/>
                <a:cs typeface="Times New Roman" pitchFamily="18" charset="0"/>
              </a:rPr>
              <a:t>.</a:t>
            </a:r>
            <a:endParaRPr lang="sr-Latn-RS" sz="2800" dirty="0">
              <a:solidFill>
                <a:srgbClr val="FFFF00"/>
              </a:solidFill>
              <a:latin typeface="Times New Roman" pitchFamily="18" charset="0"/>
              <a:cs typeface="Times New Roman" pitchFamily="18" charset="0"/>
            </a:endParaRPr>
          </a:p>
          <a:p>
            <a:pPr marL="514350" indent="-514350" algn="l" rtl="0">
              <a:lnSpc>
                <a:spcPct val="90000"/>
              </a:lnSpc>
              <a:buFont typeface="+mj-lt"/>
              <a:buAutoNum type="arabicPeriod"/>
              <a:defRPr/>
            </a:pPr>
            <a:r>
              <a:rPr lang="en-US" sz="2800" dirty="0">
                <a:latin typeface="Times New Roman" pitchFamily="18" charset="0"/>
                <a:cs typeface="Times New Roman" pitchFamily="18" charset="0"/>
              </a:rPr>
              <a:t>The slotted cloverleaf design was replaced by a non-slotted design that provided greater torsional stiffness</a:t>
            </a:r>
          </a:p>
          <a:p>
            <a:pPr marL="514350" indent="-514350" algn="l" rtl="0">
              <a:lnSpc>
                <a:spcPct val="90000"/>
              </a:lnSpc>
              <a:buFont typeface="+mj-lt"/>
              <a:buAutoNum type="arabicPeriod"/>
              <a:defRPr/>
            </a:pPr>
            <a:r>
              <a:rPr lang="en-US" sz="2800" dirty="0">
                <a:latin typeface="Times New Roman" pitchFamily="18" charset="0"/>
                <a:cs typeface="Times New Roman" pitchFamily="18" charset="0"/>
              </a:rPr>
              <a:t>Expert IM </a:t>
            </a:r>
            <a:r>
              <a:rPr lang="sr-Latn-RS" sz="2800" dirty="0">
                <a:latin typeface="Times New Roman" pitchFamily="18" charset="0"/>
                <a:cs typeface="Times New Roman" pitchFamily="18" charset="0"/>
              </a:rPr>
              <a:t>nails</a:t>
            </a:r>
            <a:r>
              <a:rPr lang="en-US" sz="2800" dirty="0">
                <a:latin typeface="Times New Roman" pitchFamily="18" charset="0"/>
                <a:cs typeface="Times New Roman" pitchFamily="18" charset="0"/>
              </a:rPr>
              <a:t> (proximal humerus, proximal / distal femur, tibia)</a:t>
            </a:r>
          </a:p>
          <a:p>
            <a:pPr marL="514350" indent="-514350" algn="l" rtl="0">
              <a:lnSpc>
                <a:spcPct val="90000"/>
              </a:lnSpc>
              <a:buFont typeface="+mj-lt"/>
              <a:buAutoNum type="arabicPeriod"/>
              <a:defRPr/>
            </a:pPr>
            <a:r>
              <a:rPr lang="en-US" sz="2800" dirty="0">
                <a:latin typeface="Times New Roman" pitchFamily="18" charset="0"/>
                <a:cs typeface="Times New Roman" pitchFamily="18" charset="0"/>
              </a:rPr>
              <a:t>ASLS - stable locking angle system</a:t>
            </a:r>
            <a:endParaRPr lang="en-GB" sz="2800" dirty="0">
              <a:latin typeface="Times New Roman" pitchFamily="18" charset="0"/>
              <a:cs typeface="Times New Roman" pitchFamily="18" charset="0"/>
            </a:endParaRPr>
          </a:p>
        </p:txBody>
      </p:sp>
    </p:spTree>
  </p:cSld>
  <p:clrMapOvr>
    <a:masterClrMapping/>
  </p:clrMapOvr>
  <p:transition advTm="41580"/>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6562" name="Picture 8">
            <a:extLst>
              <a:ext uri="{FF2B5EF4-FFF2-40B4-BE49-F238E27FC236}">
                <a16:creationId xmlns:a16="http://schemas.microsoft.com/office/drawing/2014/main" id="{21E8E7B0-6402-4471-9069-D0E218C09ACB}"/>
              </a:ext>
            </a:extLst>
          </p:cNvPr>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7086600" y="2362200"/>
            <a:ext cx="1566863" cy="3992563"/>
          </a:xfrm>
          <a:noFill/>
        </p:spPr>
      </p:pic>
      <p:sp>
        <p:nvSpPr>
          <p:cNvPr id="66563" name="Slide Number Placeholder 4">
            <a:extLst>
              <a:ext uri="{FF2B5EF4-FFF2-40B4-BE49-F238E27FC236}">
                <a16:creationId xmlns:a16="http://schemas.microsoft.com/office/drawing/2014/main" id="{F14329A4-818C-4AB0-8B4A-A255B52AC2C2}"/>
              </a:ext>
            </a:extLst>
          </p:cNvPr>
          <p:cNvSpPr txBox="1">
            <a:spLocks noGrp="1"/>
          </p:cNvSpPr>
          <p:nvPr/>
        </p:nvSpPr>
        <p:spPr bwMode="auto">
          <a:xfrm>
            <a:off x="0" y="6602413"/>
            <a:ext cx="21336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fld id="{BC7AFAE9-F017-4CAF-ACA0-0C719A1E5F6F}" type="slidenum">
              <a:rPr lang="de-CH" altLang="en-US" sz="800"/>
              <a:pPr algn="l" rtl="0"/>
              <a:t>42</a:t>
            </a:fld>
            <a:endParaRPr lang="de-CH" altLang="en-US" sz="800"/>
          </a:p>
        </p:txBody>
      </p:sp>
      <p:pic>
        <p:nvPicPr>
          <p:cNvPr id="66564" name="Picture 3">
            <a:extLst>
              <a:ext uri="{FF2B5EF4-FFF2-40B4-BE49-F238E27FC236}">
                <a16:creationId xmlns:a16="http://schemas.microsoft.com/office/drawing/2014/main" id="{BD59C7D2-F091-486A-BCFB-BAC378498003}"/>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762000" y="3336925"/>
            <a:ext cx="2241550" cy="3521075"/>
          </a:xfrm>
          <a:noFill/>
        </p:spPr>
      </p:pic>
      <p:pic>
        <p:nvPicPr>
          <p:cNvPr id="66565" name="Picture 2">
            <a:extLst>
              <a:ext uri="{FF2B5EF4-FFF2-40B4-BE49-F238E27FC236}">
                <a16:creationId xmlns:a16="http://schemas.microsoft.com/office/drawing/2014/main" id="{57BCB34F-6109-4B0C-BC59-77A7616D3B56}"/>
              </a:ext>
            </a:extLst>
          </p:cNvPr>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609600" y="685800"/>
            <a:ext cx="2438400" cy="2905125"/>
          </a:xfrm>
          <a:noFill/>
        </p:spPr>
      </p:pic>
      <p:pic>
        <p:nvPicPr>
          <p:cNvPr id="66566" name="Picture 8">
            <a:extLst>
              <a:ext uri="{FF2B5EF4-FFF2-40B4-BE49-F238E27FC236}">
                <a16:creationId xmlns:a16="http://schemas.microsoft.com/office/drawing/2014/main" id="{B7F7F253-E896-4CBD-B9E2-98536CB34C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1447800"/>
            <a:ext cx="3549650" cy="416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2071"/>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a:extLst>
              <a:ext uri="{FF2B5EF4-FFF2-40B4-BE49-F238E27FC236}">
                <a16:creationId xmlns:a16="http://schemas.microsoft.com/office/drawing/2014/main" id="{B35C2D1B-74A9-4964-8F71-CB7174F073ED}"/>
              </a:ext>
            </a:extLst>
          </p:cNvPr>
          <p:cNvSpPr>
            <a:spLocks noGrp="1" noChangeArrowheads="1"/>
          </p:cNvSpPr>
          <p:nvPr>
            <p:ph type="title" idx="4294967295"/>
          </p:nvPr>
        </p:nvSpPr>
        <p:spPr>
          <a:xfrm>
            <a:off x="762000" y="0"/>
            <a:ext cx="7772400" cy="1455738"/>
          </a:xfrm>
        </p:spPr>
        <p:txBody>
          <a:bodyPr/>
          <a:lstStyle/>
          <a:p>
            <a:pPr algn="ctr" rtl="0" eaLnBrk="1" hangingPunct="1">
              <a:defRPr/>
            </a:pPr>
            <a:r>
              <a:rPr lang="sr-Latn-CS" sz="3600" dirty="0">
                <a:solidFill>
                  <a:srgbClr val="FFFF00"/>
                </a:solidFill>
                <a:latin typeface="Times New Roman" pitchFamily="18" charset="0"/>
              </a:rPr>
              <a:t>Advantages of IM NAILS</a:t>
            </a:r>
            <a:endParaRPr lang="en-US" sz="3600" dirty="0">
              <a:solidFill>
                <a:srgbClr val="FFFF00"/>
              </a:solidFill>
              <a:latin typeface="Times New Roman" pitchFamily="18" charset="0"/>
            </a:endParaRPr>
          </a:p>
        </p:txBody>
      </p:sp>
      <p:sp>
        <p:nvSpPr>
          <p:cNvPr id="67587" name="Rectangle 3">
            <a:extLst>
              <a:ext uri="{FF2B5EF4-FFF2-40B4-BE49-F238E27FC236}">
                <a16:creationId xmlns:a16="http://schemas.microsoft.com/office/drawing/2014/main" id="{0D63E1C5-C448-4C5E-9FD9-E5BAD3CC314C}"/>
              </a:ext>
            </a:extLst>
          </p:cNvPr>
          <p:cNvSpPr>
            <a:spLocks noGrp="1" noChangeArrowheads="1"/>
          </p:cNvSpPr>
          <p:nvPr>
            <p:ph idx="4294967295"/>
          </p:nvPr>
        </p:nvSpPr>
        <p:spPr>
          <a:xfrm>
            <a:off x="0" y="1524000"/>
            <a:ext cx="5867400" cy="5334000"/>
          </a:xfrm>
        </p:spPr>
        <p:txBody>
          <a:bodyPr/>
          <a:lstStyle/>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Intramedullary </a:t>
            </a:r>
            <a:r>
              <a:rPr lang="sr-Latn-RS" altLang="en-US" sz="2400" dirty="0">
                <a:latin typeface="Times New Roman" panose="02020603050405020304" pitchFamily="18" charset="0"/>
                <a:cs typeface="Times New Roman" panose="02020603050405020304" pitchFamily="18" charset="0"/>
              </a:rPr>
              <a:t>nails</a:t>
            </a:r>
            <a:r>
              <a:rPr lang="en-US" altLang="en-US" sz="2400" dirty="0">
                <a:latin typeface="Times New Roman" panose="02020603050405020304" pitchFamily="18" charset="0"/>
                <a:cs typeface="Times New Roman" panose="02020603050405020304" pitchFamily="18" charset="0"/>
              </a:rPr>
              <a:t> are biologically friendly</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Minimally invasive</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There is no direct exposure to the fracture</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Indirect reduction</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  Soft tissue protection</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  Preservation of blood supply</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Shortened operation time</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  Load sharing device</a:t>
            </a:r>
          </a:p>
          <a:p>
            <a:pPr marL="457200" indent="-457200" algn="l" rtl="0" eaLnBrk="1" hangingPunct="1">
              <a:buFont typeface="Calibri Light" panose="020F0302020204030204" pitchFamily="34" charset="0"/>
              <a:buAutoNum type="arabicPeriod"/>
            </a:pPr>
            <a:r>
              <a:rPr lang="en-US" altLang="en-US" sz="2400" dirty="0">
                <a:latin typeface="Times New Roman" panose="02020603050405020304" pitchFamily="18" charset="0"/>
                <a:cs typeface="Times New Roman" panose="02020603050405020304" pitchFamily="18" charset="0"/>
              </a:rPr>
              <a:t>Bone consolidation by callus formation</a:t>
            </a:r>
          </a:p>
        </p:txBody>
      </p:sp>
      <p:pic>
        <p:nvPicPr>
          <p:cNvPr id="67588" name="Picture 2" descr="C:\Documents and Settings\Admin\Moje dokumenty\Michał - prace\zdjęcia\DFF\les\DSC00491.JPG">
            <a:extLst>
              <a:ext uri="{FF2B5EF4-FFF2-40B4-BE49-F238E27FC236}">
                <a16:creationId xmlns:a16="http://schemas.microsoft.com/office/drawing/2014/main" id="{566080D5-553B-4705-B099-B7609B920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267200"/>
            <a:ext cx="2843213"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4" descr="C:\Documents and Settings\Admin\Pulpit\bez tytułu.bmp">
            <a:extLst>
              <a:ext uri="{FF2B5EF4-FFF2-40B4-BE49-F238E27FC236}">
                <a16:creationId xmlns:a16="http://schemas.microsoft.com/office/drawing/2014/main" id="{F253CB6A-6694-4D4A-984F-0783C341DC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133600"/>
            <a:ext cx="28194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47111"/>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C8EBB-32FA-40FC-9424-4C897A581861}"/>
              </a:ext>
            </a:extLst>
          </p:cNvPr>
          <p:cNvSpPr>
            <a:spLocks noGrp="1"/>
          </p:cNvSpPr>
          <p:nvPr>
            <p:ph type="title"/>
          </p:nvPr>
        </p:nvSpPr>
        <p:spPr>
          <a:xfrm>
            <a:off x="762000" y="152400"/>
            <a:ext cx="7772400" cy="1455738"/>
          </a:xfrm>
        </p:spPr>
        <p:txBody>
          <a:bodyPr/>
          <a:lstStyle/>
          <a:p>
            <a:pPr algn="ctr" rtl="0">
              <a:defRPr/>
            </a:pPr>
            <a:r>
              <a:rPr lang="sr-Latn-RS" dirty="0">
                <a:solidFill>
                  <a:srgbClr val="FFFF00"/>
                </a:solidFill>
                <a:latin typeface="Times New Roman" pitchFamily="18" charset="0"/>
                <a:cs typeface="Times New Roman" pitchFamily="18" charset="0"/>
              </a:rPr>
              <a:t>Disadvantages of intramedullary nailing</a:t>
            </a:r>
            <a:endParaRPr lang="en-US" dirty="0"/>
          </a:p>
        </p:txBody>
      </p:sp>
      <p:sp>
        <p:nvSpPr>
          <p:cNvPr id="3" name="Content Placeholder 2">
            <a:extLst>
              <a:ext uri="{FF2B5EF4-FFF2-40B4-BE49-F238E27FC236}">
                <a16:creationId xmlns:a16="http://schemas.microsoft.com/office/drawing/2014/main" id="{FBBD7437-59E4-4AF0-A40B-B41591A43AF5}"/>
              </a:ext>
            </a:extLst>
          </p:cNvPr>
          <p:cNvSpPr>
            <a:spLocks noGrp="1"/>
          </p:cNvSpPr>
          <p:nvPr>
            <p:ph sz="half" idx="1"/>
          </p:nvPr>
        </p:nvSpPr>
        <p:spPr>
          <a:xfrm>
            <a:off x="228600" y="1828800"/>
            <a:ext cx="5257800" cy="5029200"/>
          </a:xfrm>
        </p:spPr>
        <p:txBody>
          <a:bodyPr>
            <a:normAutofit fontScale="47500" lnSpcReduction="20000"/>
          </a:bodyPr>
          <a:lstStyle/>
          <a:p>
            <a:pPr marL="0" indent="0" algn="l" rtl="0">
              <a:buFont typeface="Arial" charset="0"/>
              <a:buNone/>
              <a:defRPr/>
            </a:pPr>
            <a:endParaRPr lang="sr-Latn-RS" dirty="0">
              <a:latin typeface="Times New Roman" pitchFamily="18" charset="0"/>
              <a:cs typeface="Times New Roman" pitchFamily="18" charset="0"/>
            </a:endParaRPr>
          </a:p>
          <a:p>
            <a:pPr marL="514350" indent="-514350" algn="l" rtl="0">
              <a:buFont typeface="+mj-lt"/>
              <a:buAutoNum type="arabicPeriod"/>
              <a:defRPr/>
            </a:pPr>
            <a:r>
              <a:rPr lang="en-US" sz="4200" dirty="0">
                <a:latin typeface="Times New Roman" pitchFamily="18" charset="0"/>
                <a:cs typeface="Times New Roman" pitchFamily="18" charset="0"/>
              </a:rPr>
              <a:t>Impossible to perform the reduction directly</a:t>
            </a:r>
          </a:p>
          <a:p>
            <a:pPr marL="514350" indent="-514350" algn="l" rtl="0">
              <a:buFont typeface="+mj-lt"/>
              <a:buAutoNum type="arabicPeriod"/>
              <a:defRPr/>
            </a:pPr>
            <a:r>
              <a:rPr lang="en-US" sz="4200" dirty="0">
                <a:latin typeface="Times New Roman" pitchFamily="18" charset="0"/>
                <a:cs typeface="Times New Roman" pitchFamily="18" charset="0"/>
              </a:rPr>
              <a:t>Limited use in distal and proximal fractures</a:t>
            </a:r>
          </a:p>
          <a:p>
            <a:pPr marL="514350" indent="-514350" algn="l" rtl="0">
              <a:buFont typeface="+mj-lt"/>
              <a:buAutoNum type="arabicPeriod"/>
              <a:defRPr/>
            </a:pPr>
            <a:r>
              <a:rPr lang="en-US" sz="4200" dirty="0">
                <a:latin typeface="Times New Roman" pitchFamily="18" charset="0"/>
                <a:cs typeface="Times New Roman" pitchFamily="18" charset="0"/>
              </a:rPr>
              <a:t>Reports of shoulder, knee and hip pain at the entrance portal</a:t>
            </a:r>
          </a:p>
          <a:p>
            <a:pPr marL="514350" indent="-514350" algn="l" rtl="0">
              <a:buFont typeface="+mj-lt"/>
              <a:buAutoNum type="arabicPeriod"/>
              <a:defRPr/>
            </a:pPr>
            <a:r>
              <a:rPr lang="en-US" sz="4200" dirty="0">
                <a:latin typeface="Times New Roman" pitchFamily="18" charset="0"/>
                <a:cs typeface="Times New Roman" pitchFamily="18" charset="0"/>
              </a:rPr>
              <a:t>Endosteal vascularization damage</a:t>
            </a:r>
          </a:p>
          <a:p>
            <a:pPr marL="514350" indent="-514350" algn="l" rtl="0">
              <a:buFont typeface="+mj-lt"/>
              <a:buAutoNum type="arabicPeriod"/>
              <a:defRPr/>
            </a:pPr>
            <a:r>
              <a:rPr lang="en-US" sz="4200" dirty="0">
                <a:latin typeface="Times New Roman" pitchFamily="18" charset="0"/>
                <a:cs typeface="Times New Roman" pitchFamily="18" charset="0"/>
              </a:rPr>
              <a:t>Risk of ARDS, fat emboli in patients with pulmonary contusion</a:t>
            </a:r>
          </a:p>
          <a:p>
            <a:pPr marL="514350" indent="-514350" algn="l" rtl="0">
              <a:buFont typeface="+mj-lt"/>
              <a:buAutoNum type="arabicPeriod"/>
              <a:defRPr/>
            </a:pPr>
            <a:r>
              <a:rPr lang="en-US" sz="4200" dirty="0">
                <a:latin typeface="Times New Roman" pitchFamily="18" charset="0"/>
                <a:cs typeface="Times New Roman" pitchFamily="18" charset="0"/>
              </a:rPr>
              <a:t>  The possibility of infection spreading along the medullary canal</a:t>
            </a:r>
          </a:p>
          <a:p>
            <a:pPr marL="514350" indent="-514350" algn="l" rtl="0">
              <a:buFont typeface="+mj-lt"/>
              <a:buAutoNum type="arabicPeriod"/>
              <a:defRPr/>
            </a:pPr>
            <a:r>
              <a:rPr lang="en-US" sz="4200" dirty="0">
                <a:latin typeface="Times New Roman" pitchFamily="18" charset="0"/>
                <a:cs typeface="Times New Roman" pitchFamily="18" charset="0"/>
              </a:rPr>
              <a:t>  Advanced instrumentation, traction table, X-ray machine-C arch is required</a:t>
            </a:r>
          </a:p>
          <a:p>
            <a:pPr marL="514350" indent="-514350" algn="l" rtl="0">
              <a:buFont typeface="+mj-lt"/>
              <a:buAutoNum type="arabicPeriod"/>
              <a:defRPr/>
            </a:pPr>
            <a:r>
              <a:rPr lang="en-US" sz="4200" dirty="0">
                <a:latin typeface="Times New Roman" pitchFamily="18" charset="0"/>
                <a:cs typeface="Times New Roman" pitchFamily="18" charset="0"/>
              </a:rPr>
              <a:t>  You need a learning curve</a:t>
            </a:r>
          </a:p>
          <a:p>
            <a:pPr marL="514350" indent="-514350" algn="l" rtl="0">
              <a:buFont typeface="+mj-lt"/>
              <a:buAutoNum type="arabicPeriod"/>
              <a:defRPr/>
            </a:pPr>
            <a:r>
              <a:rPr lang="en-US" sz="4200" dirty="0">
                <a:latin typeface="Times New Roman" pitchFamily="18" charset="0"/>
                <a:cs typeface="Times New Roman" pitchFamily="18" charset="0"/>
              </a:rPr>
              <a:t>Exposure to X-rays</a:t>
            </a:r>
          </a:p>
        </p:txBody>
      </p:sp>
      <p:pic>
        <p:nvPicPr>
          <p:cNvPr id="152578" name="Picture 2">
            <a:extLst>
              <a:ext uri="{FF2B5EF4-FFF2-40B4-BE49-F238E27FC236}">
                <a16:creationId xmlns:a16="http://schemas.microsoft.com/office/drawing/2014/main" id="{184A915F-3E00-4719-9E7D-844D2E0ED30A}"/>
              </a:ext>
            </a:extLst>
          </p:cNvPr>
          <p:cNvPicPr>
            <a:picLocks noGrp="1" noChangeAspect="1" noChangeArrowheads="1"/>
          </p:cNvPicPr>
          <p:nvPr>
            <p:ph sz="half" idx="2"/>
          </p:nvPr>
        </p:nvPicPr>
        <p:blipFill>
          <a:blip r:embed="rId2"/>
          <a:srcRect/>
          <a:stretch>
            <a:fillRect/>
          </a:stretch>
        </p:blipFill>
        <p:spPr>
          <a:xfrm>
            <a:off x="5715000" y="2035175"/>
            <a:ext cx="3048000" cy="4357688"/>
          </a:xfrm>
          <a:effectLst>
            <a:prstShdw prst="shdw17" dist="17961" dir="2700000">
              <a:schemeClr val="accent1">
                <a:gamma/>
                <a:shade val="60000"/>
                <a:invGamma/>
              </a:schemeClr>
            </a:prstShdw>
          </a:effectLst>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8A71B-4795-4C4F-8F8B-CFF69643B077}"/>
              </a:ext>
            </a:extLst>
          </p:cNvPr>
          <p:cNvSpPr>
            <a:spLocks noGrp="1"/>
          </p:cNvSpPr>
          <p:nvPr>
            <p:ph type="title"/>
          </p:nvPr>
        </p:nvSpPr>
        <p:spPr>
          <a:xfrm>
            <a:off x="457200" y="457200"/>
            <a:ext cx="8267700" cy="990600"/>
          </a:xfrm>
        </p:spPr>
        <p:txBody>
          <a:bodyPr>
            <a:normAutofit fontScale="90000"/>
          </a:bodyPr>
          <a:lstStyle/>
          <a:p>
            <a:pPr algn="ctr" rtl="0">
              <a:defRPr/>
            </a:pPr>
            <a:br>
              <a:rPr lang="sr-Latn-RS" dirty="0">
                <a:solidFill>
                  <a:srgbClr val="FFFF00"/>
                </a:solidFill>
                <a:latin typeface="Times New Roman" pitchFamily="18" charset="0"/>
                <a:cs typeface="Times New Roman" pitchFamily="18" charset="0"/>
              </a:rPr>
            </a:br>
            <a:r>
              <a:rPr lang="en-US" dirty="0">
                <a:solidFill>
                  <a:srgbClr val="FFFF00"/>
                </a:solidFill>
                <a:latin typeface="Times New Roman" pitchFamily="18" charset="0"/>
                <a:cs typeface="Times New Roman" pitchFamily="18" charset="0"/>
              </a:rPr>
              <a:t>Intramedullary</a:t>
            </a:r>
            <a:r>
              <a:rPr lang="sr-Latn-RS" dirty="0">
                <a:solidFill>
                  <a:srgbClr val="FFFF00"/>
                </a:solidFill>
                <a:latin typeface="Times New Roman" pitchFamily="18" charset="0"/>
                <a:cs typeface="Times New Roman" pitchFamily="18" charset="0"/>
              </a:rPr>
              <a:t> NAILING</a:t>
            </a:r>
            <a:r>
              <a:rPr lang="en-US" dirty="0">
                <a:solidFill>
                  <a:srgbClr val="FFFF00"/>
                </a:solidFill>
                <a:latin typeface="Times New Roman" pitchFamily="18" charset="0"/>
                <a:cs typeface="Times New Roman" pitchFamily="18" charset="0"/>
              </a:rPr>
              <a:t> </a:t>
            </a:r>
            <a:br>
              <a:rPr lang="en-US" dirty="0"/>
            </a:br>
            <a:br>
              <a:rPr lang="en-US" dirty="0"/>
            </a:br>
            <a:endParaRPr lang="en-US" dirty="0"/>
          </a:p>
        </p:txBody>
      </p:sp>
      <p:sp>
        <p:nvSpPr>
          <p:cNvPr id="102403" name="Content Placeholder 2">
            <a:extLst>
              <a:ext uri="{FF2B5EF4-FFF2-40B4-BE49-F238E27FC236}">
                <a16:creationId xmlns:a16="http://schemas.microsoft.com/office/drawing/2014/main" id="{DD47CB96-FDF7-4FC5-9F8A-C5A594BACEA2}"/>
              </a:ext>
            </a:extLst>
          </p:cNvPr>
          <p:cNvSpPr>
            <a:spLocks noGrp="1"/>
          </p:cNvSpPr>
          <p:nvPr>
            <p:ph sz="half" idx="1"/>
          </p:nvPr>
        </p:nvSpPr>
        <p:spPr>
          <a:xfrm>
            <a:off x="228600" y="1447800"/>
            <a:ext cx="5334000" cy="5181600"/>
          </a:xfrm>
        </p:spPr>
        <p:txBody>
          <a:bodyPr/>
          <a:lstStyle/>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It is often used in the treatment of fractures of long bones (femur, tibia, humerus). </a:t>
            </a:r>
            <a:endParaRPr lang="sr-Latn-RS" altLang="en-US" sz="2400" dirty="0">
              <a:latin typeface="Times New Roman" pitchFamily="18" charset="0"/>
              <a:cs typeface="Times New Roman" pitchFamily="18" charset="0"/>
            </a:endParaRPr>
          </a:p>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"Internal Splint"</a:t>
            </a:r>
          </a:p>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The aim is to establish:</a:t>
            </a:r>
          </a:p>
          <a:p>
            <a:pPr marL="457200" indent="-457200" algn="l" rtl="0">
              <a:buFont typeface="+mj-lt"/>
              <a:buAutoNum type="arabicPeriod"/>
              <a:defRPr/>
            </a:pPr>
            <a:r>
              <a:rPr lang="en-US" altLang="en-US" sz="2400" dirty="0">
                <a:latin typeface="Times New Roman" pitchFamily="18" charset="0"/>
                <a:cs typeface="Times New Roman" pitchFamily="18" charset="0"/>
              </a:rPr>
              <a:t>The length</a:t>
            </a:r>
          </a:p>
          <a:p>
            <a:pPr marL="457200" indent="-457200" algn="l" rtl="0">
              <a:buFont typeface="+mj-lt"/>
              <a:buAutoNum type="arabicPeriod"/>
              <a:defRPr/>
            </a:pPr>
            <a:r>
              <a:rPr lang="en-US" altLang="en-US" sz="2400" dirty="0">
                <a:latin typeface="Times New Roman" pitchFamily="18" charset="0"/>
                <a:cs typeface="Times New Roman" pitchFamily="18" charset="0"/>
              </a:rPr>
              <a:t>The shaft</a:t>
            </a:r>
          </a:p>
          <a:p>
            <a:pPr marL="457200" indent="-457200" algn="l" rtl="0">
              <a:buFont typeface="+mj-lt"/>
              <a:buAutoNum type="arabicPeriod"/>
              <a:defRPr/>
            </a:pPr>
            <a:r>
              <a:rPr lang="en-US" altLang="en-US" sz="2400" dirty="0">
                <a:latin typeface="Times New Roman" pitchFamily="18" charset="0"/>
                <a:cs typeface="Times New Roman" pitchFamily="18" charset="0"/>
              </a:rPr>
              <a:t>Rotation</a:t>
            </a:r>
          </a:p>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Achieves:</a:t>
            </a:r>
          </a:p>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Relative stability</a:t>
            </a:r>
          </a:p>
          <a:p>
            <a:pPr marL="0" indent="0" algn="l" rtl="0">
              <a:buFont typeface="Arial" panose="020B0604020202020204" pitchFamily="34" charset="0"/>
              <a:buNone/>
              <a:defRPr/>
            </a:pPr>
            <a:r>
              <a:rPr lang="en-US" altLang="en-US" sz="2400" dirty="0">
                <a:latin typeface="Times New Roman" pitchFamily="18" charset="0"/>
                <a:cs typeface="Times New Roman" pitchFamily="18" charset="0"/>
              </a:rPr>
              <a:t>II healing with callus formation</a:t>
            </a:r>
            <a:endParaRPr lang="en-US" altLang="en-US" sz="2400" dirty="0">
              <a:solidFill>
                <a:srgbClr val="FFFF00"/>
              </a:solidFill>
              <a:latin typeface="Times New Roman" pitchFamily="18" charset="0"/>
              <a:cs typeface="Times New Roman" pitchFamily="18" charset="0"/>
            </a:endParaRPr>
          </a:p>
        </p:txBody>
      </p:sp>
      <p:pic>
        <p:nvPicPr>
          <p:cNvPr id="151554" name="Picture 2">
            <a:extLst>
              <a:ext uri="{FF2B5EF4-FFF2-40B4-BE49-F238E27FC236}">
                <a16:creationId xmlns:a16="http://schemas.microsoft.com/office/drawing/2014/main" id="{FE9407B0-00DF-415C-92D5-9FB919B886AD}"/>
              </a:ext>
            </a:extLst>
          </p:cNvPr>
          <p:cNvPicPr>
            <a:picLocks noGrp="1" noChangeAspect="1" noChangeArrowheads="1"/>
          </p:cNvPicPr>
          <p:nvPr>
            <p:ph sz="half" idx="2"/>
          </p:nvPr>
        </p:nvPicPr>
        <p:blipFill>
          <a:blip r:embed="rId2"/>
          <a:srcRect/>
          <a:stretch>
            <a:fillRect/>
          </a:stretch>
        </p:blipFill>
        <p:spPr>
          <a:xfrm>
            <a:off x="5602288" y="2414588"/>
            <a:ext cx="1027112" cy="3736975"/>
          </a:xfrm>
          <a:effectLst>
            <a:prstShdw prst="shdw17" dist="17961" dir="2700000">
              <a:schemeClr val="accent1">
                <a:gamma/>
                <a:shade val="60000"/>
                <a:invGamma/>
              </a:schemeClr>
            </a:prstShdw>
          </a:effectLst>
        </p:spPr>
      </p:pic>
      <p:pic>
        <p:nvPicPr>
          <p:cNvPr id="151555" name="Picture 3">
            <a:extLst>
              <a:ext uri="{FF2B5EF4-FFF2-40B4-BE49-F238E27FC236}">
                <a16:creationId xmlns:a16="http://schemas.microsoft.com/office/drawing/2014/main" id="{C9FA8643-FF84-4240-91EE-B369CC33E893}"/>
              </a:ext>
            </a:extLst>
          </p:cNvPr>
          <p:cNvPicPr>
            <a:picLocks noChangeAspect="1" noChangeArrowheads="1"/>
          </p:cNvPicPr>
          <p:nvPr/>
        </p:nvPicPr>
        <p:blipFill>
          <a:blip r:embed="rId3"/>
          <a:srcRect/>
          <a:stretch>
            <a:fillRect/>
          </a:stretch>
        </p:blipFill>
        <p:spPr bwMode="auto">
          <a:xfrm>
            <a:off x="6629400" y="2438400"/>
            <a:ext cx="2324100" cy="3713163"/>
          </a:xfrm>
          <a:prstGeom prst="rect">
            <a:avLst/>
          </a:prstGeom>
          <a:noFill/>
          <a:ln>
            <a:noFill/>
          </a:ln>
          <a:effectLst>
            <a:prstShdw prst="shdw17" dist="17961" dir="2700000">
              <a:schemeClr val="accent1">
                <a:gamma/>
                <a:shade val="60000"/>
                <a:invGamma/>
              </a:schemeClr>
            </a:prstShdw>
          </a:effectLst>
        </p:spPr>
      </p:pic>
    </p:spTree>
  </p:cSld>
  <p:clrMapOvr>
    <a:masterClrMapping/>
  </p:clrMapOvr>
  <p:transition advTm="32781"/>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929FD-D472-4F68-B42F-54646AFDFADA}"/>
              </a:ext>
            </a:extLst>
          </p:cNvPr>
          <p:cNvSpPr>
            <a:spLocks noGrp="1"/>
          </p:cNvSpPr>
          <p:nvPr>
            <p:ph type="title"/>
          </p:nvPr>
        </p:nvSpPr>
        <p:spPr>
          <a:xfrm>
            <a:off x="268288" y="152400"/>
            <a:ext cx="8764587" cy="1295400"/>
          </a:xfrm>
        </p:spPr>
        <p:txBody>
          <a:bodyPr/>
          <a:lstStyle/>
          <a:p>
            <a:pPr algn="ctr" rtl="0">
              <a:defRPr/>
            </a:pPr>
            <a:r>
              <a:rPr lang="en-US" dirty="0">
                <a:solidFill>
                  <a:srgbClr val="FFFF00"/>
                </a:solidFill>
                <a:latin typeface="Times New Roman" pitchFamily="18" charset="0"/>
                <a:cs typeface="Times New Roman" pitchFamily="18" charset="0"/>
              </a:rPr>
              <a:t>Intramedullary</a:t>
            </a:r>
            <a:r>
              <a:rPr lang="sr-Latn-RS" dirty="0">
                <a:solidFill>
                  <a:srgbClr val="FFFF00"/>
                </a:solidFill>
                <a:latin typeface="Times New Roman" pitchFamily="18" charset="0"/>
                <a:cs typeface="Times New Roman" pitchFamily="18" charset="0"/>
              </a:rPr>
              <a:t> NAILING</a:t>
            </a:r>
            <a:endParaRPr lang="en-US" dirty="0"/>
          </a:p>
        </p:txBody>
      </p:sp>
      <p:sp>
        <p:nvSpPr>
          <p:cNvPr id="104451" name="Content Placeholder 2">
            <a:extLst>
              <a:ext uri="{FF2B5EF4-FFF2-40B4-BE49-F238E27FC236}">
                <a16:creationId xmlns:a16="http://schemas.microsoft.com/office/drawing/2014/main" id="{19A042F6-1388-42B6-8C7D-B1AFA1AF1789}"/>
              </a:ext>
            </a:extLst>
          </p:cNvPr>
          <p:cNvSpPr>
            <a:spLocks noGrp="1"/>
          </p:cNvSpPr>
          <p:nvPr>
            <p:ph sz="half" idx="1"/>
          </p:nvPr>
        </p:nvSpPr>
        <p:spPr>
          <a:xfrm>
            <a:off x="228600" y="1371600"/>
            <a:ext cx="4648200" cy="5486400"/>
          </a:xfrm>
        </p:spPr>
        <p:txBody>
          <a:bodyPr>
            <a:normAutofit lnSpcReduction="10000"/>
          </a:bodyPr>
          <a:lstStyle/>
          <a:p>
            <a:pPr marL="457200" indent="-457200" algn="l" rtl="0">
              <a:buFont typeface="+mj-lt"/>
              <a:buAutoNum type="arabicPeriod"/>
              <a:defRPr/>
            </a:pPr>
            <a:r>
              <a:rPr lang="en-US" sz="2400" dirty="0">
                <a:latin typeface="Times New Roman" pitchFamily="18" charset="0"/>
                <a:cs typeface="Times New Roman" pitchFamily="18" charset="0"/>
              </a:rPr>
              <a:t>Less likely to break the implant than the plate</a:t>
            </a:r>
          </a:p>
          <a:p>
            <a:pPr marL="457200" indent="-457200" algn="l" rtl="0">
              <a:buFont typeface="+mj-lt"/>
              <a:buAutoNum type="arabicPeriod"/>
              <a:defRPr/>
            </a:pPr>
            <a:r>
              <a:rPr lang="en-US" sz="2400" dirty="0">
                <a:latin typeface="Times New Roman" pitchFamily="18" charset="0"/>
                <a:cs typeface="Times New Roman" pitchFamily="18" charset="0"/>
              </a:rPr>
              <a:t>Acts as a "load sharing" implant instead of wearing it</a:t>
            </a:r>
          </a:p>
          <a:p>
            <a:pPr marL="457200" indent="-457200" algn="l" rtl="0">
              <a:buFont typeface="+mj-lt"/>
              <a:buAutoNum type="arabicPeriod"/>
              <a:defRPr/>
            </a:pPr>
            <a:r>
              <a:rPr lang="en-US" sz="2400" dirty="0">
                <a:latin typeface="Times New Roman" pitchFamily="18" charset="0"/>
                <a:cs typeface="Times New Roman" pitchFamily="18" charset="0"/>
              </a:rPr>
              <a:t>Allows axial fracture loading after </a:t>
            </a:r>
            <a:r>
              <a:rPr lang="sr-Latn-RS" sz="2400" dirty="0">
                <a:latin typeface="Times New Roman" pitchFamily="18" charset="0"/>
                <a:cs typeface="Times New Roman" pitchFamily="18" charset="0"/>
              </a:rPr>
              <a:t>nailing</a:t>
            </a:r>
            <a:r>
              <a:rPr lang="en-US" sz="2400" dirty="0">
                <a:latin typeface="Times New Roman" pitchFamily="18" charset="0"/>
                <a:cs typeface="Times New Roman" pitchFamily="18" charset="0"/>
              </a:rPr>
              <a:t>.</a:t>
            </a:r>
          </a:p>
          <a:p>
            <a:pPr marL="457200" indent="-457200" algn="l" rtl="0">
              <a:buFont typeface="+mj-lt"/>
              <a:buAutoNum type="arabicPeriod"/>
              <a:defRPr/>
            </a:pPr>
            <a:r>
              <a:rPr lang="en-US" sz="2400" dirty="0">
                <a:latin typeface="Times New Roman" pitchFamily="18" charset="0"/>
                <a:cs typeface="Times New Roman" pitchFamily="18" charset="0"/>
              </a:rPr>
              <a:t>Rotational and axial stability ensured by </a:t>
            </a:r>
            <a:r>
              <a:rPr lang="en-US" sz="2400" dirty="0" err="1">
                <a:latin typeface="Times New Roman" pitchFamily="18" charset="0"/>
                <a:cs typeface="Times New Roman" pitchFamily="18" charset="0"/>
              </a:rPr>
              <a:t>transfixation</a:t>
            </a:r>
            <a:r>
              <a:rPr lang="en-US" sz="2400" dirty="0">
                <a:latin typeface="Times New Roman" pitchFamily="18" charset="0"/>
                <a:cs typeface="Times New Roman" pitchFamily="18" charset="0"/>
              </a:rPr>
              <a:t> screws</a:t>
            </a:r>
          </a:p>
          <a:p>
            <a:pPr marL="457200" indent="-457200" algn="l" rtl="0">
              <a:buFont typeface="+mj-lt"/>
              <a:buAutoNum type="arabicPeriod"/>
              <a:defRPr/>
            </a:pPr>
            <a:r>
              <a:rPr lang="en-US" sz="2400" dirty="0">
                <a:latin typeface="Times New Roman" pitchFamily="18" charset="0"/>
                <a:cs typeface="Times New Roman" pitchFamily="18" charset="0"/>
              </a:rPr>
              <a:t>Fracture reduction is difficult in segmental fractures</a:t>
            </a:r>
          </a:p>
          <a:p>
            <a:pPr marL="457200" indent="-457200" algn="l" rtl="0">
              <a:buFont typeface="+mj-lt"/>
              <a:buAutoNum type="arabicPeriod"/>
              <a:defRPr/>
            </a:pPr>
            <a:r>
              <a:rPr lang="en-US" sz="2400" dirty="0">
                <a:latin typeface="Times New Roman" pitchFamily="18" charset="0"/>
                <a:cs typeface="Times New Roman" pitchFamily="18" charset="0"/>
              </a:rPr>
              <a:t>Maintaining fracture reduction in close proximity to the metaphyseal spread can be difficult</a:t>
            </a:r>
            <a:endParaRPr lang="sr-Latn-RS" altLang="en-US" sz="2400" dirty="0">
              <a:latin typeface="Times New Roman" pitchFamily="18" charset="0"/>
              <a:cs typeface="Times New Roman" pitchFamily="18" charset="0"/>
            </a:endParaRPr>
          </a:p>
        </p:txBody>
      </p:sp>
      <p:pic>
        <p:nvPicPr>
          <p:cNvPr id="154626" name="Picture 2">
            <a:extLst>
              <a:ext uri="{FF2B5EF4-FFF2-40B4-BE49-F238E27FC236}">
                <a16:creationId xmlns:a16="http://schemas.microsoft.com/office/drawing/2014/main" id="{619EAC9B-4E64-4FD2-9C73-608EC8F79764}"/>
              </a:ext>
            </a:extLst>
          </p:cNvPr>
          <p:cNvPicPr>
            <a:picLocks noGrp="1" noChangeAspect="1" noChangeArrowheads="1"/>
          </p:cNvPicPr>
          <p:nvPr>
            <p:ph sz="half" idx="2"/>
          </p:nvPr>
        </p:nvPicPr>
        <p:blipFill>
          <a:blip r:embed="rId2"/>
          <a:srcRect/>
          <a:stretch>
            <a:fillRect/>
          </a:stretch>
        </p:blipFill>
        <p:spPr>
          <a:xfrm>
            <a:off x="4876800" y="2438400"/>
            <a:ext cx="2503488" cy="3649663"/>
          </a:xfrm>
          <a:effectLst>
            <a:prstShdw prst="shdw17" dist="17961" dir="2700000">
              <a:schemeClr val="accent1">
                <a:gamma/>
                <a:shade val="60000"/>
                <a:invGamma/>
              </a:schemeClr>
            </a:prstShdw>
          </a:effectLst>
        </p:spPr>
      </p:pic>
      <p:pic>
        <p:nvPicPr>
          <p:cNvPr id="154627" name="Picture 3">
            <a:extLst>
              <a:ext uri="{FF2B5EF4-FFF2-40B4-BE49-F238E27FC236}">
                <a16:creationId xmlns:a16="http://schemas.microsoft.com/office/drawing/2014/main" id="{574D3F0E-FEDE-4953-866C-B5778E859E9D}"/>
              </a:ext>
            </a:extLst>
          </p:cNvPr>
          <p:cNvPicPr>
            <a:picLocks noChangeAspect="1" noChangeArrowheads="1"/>
          </p:cNvPicPr>
          <p:nvPr/>
        </p:nvPicPr>
        <p:blipFill>
          <a:blip r:embed="rId3"/>
          <a:srcRect/>
          <a:stretch>
            <a:fillRect/>
          </a:stretch>
        </p:blipFill>
        <p:spPr bwMode="auto">
          <a:xfrm>
            <a:off x="7543800" y="2438400"/>
            <a:ext cx="1514475" cy="3657600"/>
          </a:xfrm>
          <a:prstGeom prst="rect">
            <a:avLst/>
          </a:prstGeom>
          <a:noFill/>
          <a:ln>
            <a:noFill/>
          </a:ln>
          <a:effectLst>
            <a:prstShdw prst="shdw17" dist="17961" dir="2700000">
              <a:schemeClr val="accent1">
                <a:gamma/>
                <a:shade val="60000"/>
                <a:invGamma/>
              </a:schemeClr>
            </a:prstShdw>
          </a:effectLst>
        </p:spPr>
      </p:pic>
    </p:spTree>
  </p:cSld>
  <p:clrMapOvr>
    <a:masterClrMapping/>
  </p:clrMapOvr>
  <p:transition advTm="68401"/>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BC2DA685-3B7C-495D-B85F-5C43BD036C42}"/>
              </a:ext>
            </a:extLst>
          </p:cNvPr>
          <p:cNvSpPr>
            <a:spLocks noGrp="1" noChangeArrowheads="1"/>
          </p:cNvSpPr>
          <p:nvPr>
            <p:ph type="title"/>
          </p:nvPr>
        </p:nvSpPr>
        <p:spPr>
          <a:xfrm>
            <a:off x="304800" y="228600"/>
            <a:ext cx="8458200" cy="1455738"/>
          </a:xfrm>
        </p:spPr>
        <p:txBody>
          <a:bodyPr/>
          <a:lstStyle/>
          <a:p>
            <a:pPr algn="ctr" rtl="0">
              <a:defRPr/>
            </a:pPr>
            <a:r>
              <a:rPr lang="en-US" sz="2800" dirty="0">
                <a:solidFill>
                  <a:srgbClr val="FFFF00"/>
                </a:solidFill>
                <a:latin typeface="Times New Roman" pitchFamily="18" charset="0"/>
              </a:rPr>
              <a:t>Complications related to Internal Fixation </a:t>
            </a:r>
          </a:p>
        </p:txBody>
      </p:sp>
      <p:sp>
        <p:nvSpPr>
          <p:cNvPr id="71683" name="Rectangle 4">
            <a:extLst>
              <a:ext uri="{FF2B5EF4-FFF2-40B4-BE49-F238E27FC236}">
                <a16:creationId xmlns:a16="http://schemas.microsoft.com/office/drawing/2014/main" id="{EDC383E5-1E25-4315-A0F3-1981B16E8B6D}"/>
              </a:ext>
            </a:extLst>
          </p:cNvPr>
          <p:cNvSpPr>
            <a:spLocks noGrp="1" noChangeArrowheads="1"/>
          </p:cNvSpPr>
          <p:nvPr>
            <p:ph sz="half" idx="1"/>
          </p:nvPr>
        </p:nvSpPr>
        <p:spPr>
          <a:xfrm>
            <a:off x="623888" y="1757363"/>
            <a:ext cx="3797300" cy="4368800"/>
          </a:xfrm>
        </p:spPr>
        <p:txBody>
          <a:bodyPr/>
          <a:lstStyle/>
          <a:p>
            <a:pPr algn="l" rtl="0"/>
            <a:endParaRPr lang="sr-Latn-CS" altLang="en-US"/>
          </a:p>
        </p:txBody>
      </p:sp>
      <p:sp>
        <p:nvSpPr>
          <p:cNvPr id="69636" name="Rectangle 3">
            <a:extLst>
              <a:ext uri="{FF2B5EF4-FFF2-40B4-BE49-F238E27FC236}">
                <a16:creationId xmlns:a16="http://schemas.microsoft.com/office/drawing/2014/main" id="{82885757-A1E8-4597-ADC6-9F8DB33178DA}"/>
              </a:ext>
            </a:extLst>
          </p:cNvPr>
          <p:cNvSpPr>
            <a:spLocks noGrp="1" noChangeArrowheads="1"/>
          </p:cNvSpPr>
          <p:nvPr>
            <p:ph type="body" idx="4294967295"/>
          </p:nvPr>
        </p:nvSpPr>
        <p:spPr>
          <a:xfrm>
            <a:off x="665163" y="1600200"/>
            <a:ext cx="8478837" cy="4525963"/>
          </a:xfrm>
        </p:spPr>
        <p:txBody>
          <a:bodyPr/>
          <a:lstStyle/>
          <a:p>
            <a:pPr marL="514350" indent="-514350" algn="l" rtl="0">
              <a:buFont typeface="+mj-lt"/>
              <a:buAutoNum type="arabicPeriod"/>
              <a:defRPr/>
            </a:pPr>
            <a:r>
              <a:rPr lang="sr-Latn-CS" dirty="0">
                <a:latin typeface="Times New Roman" pitchFamily="18" charset="0"/>
                <a:cs typeface="Times New Roman" pitchFamily="18" charset="0"/>
              </a:rPr>
              <a:t>Infection</a:t>
            </a:r>
          </a:p>
          <a:p>
            <a:pPr marL="514350" indent="-514350" algn="l" rtl="0">
              <a:buFont typeface="+mj-lt"/>
              <a:buAutoNum type="arabicPeriod"/>
              <a:defRPr/>
            </a:pPr>
            <a:r>
              <a:rPr lang="sr-Latn-CS" dirty="0">
                <a:latin typeface="Times New Roman" pitchFamily="18" charset="0"/>
                <a:cs typeface="Times New Roman" pitchFamily="18" charset="0"/>
              </a:rPr>
              <a:t>Wound dehiscence</a:t>
            </a:r>
          </a:p>
          <a:p>
            <a:pPr marL="514350" indent="-514350" algn="l" rtl="0">
              <a:buFont typeface="+mj-lt"/>
              <a:buAutoNum type="arabicPeriod"/>
              <a:defRPr/>
            </a:pPr>
            <a:r>
              <a:rPr lang="sr-Latn-CS" dirty="0">
                <a:latin typeface="Times New Roman" pitchFamily="18" charset="0"/>
                <a:cs typeface="Times New Roman" pitchFamily="18" charset="0"/>
              </a:rPr>
              <a:t>Non-healing</a:t>
            </a:r>
          </a:p>
          <a:p>
            <a:pPr marL="514350" indent="-514350" algn="l" rtl="0">
              <a:buFont typeface="+mj-lt"/>
              <a:buAutoNum type="arabicPeriod"/>
              <a:defRPr/>
            </a:pPr>
            <a:r>
              <a:rPr lang="sr-Latn-CS" dirty="0">
                <a:latin typeface="Times New Roman" pitchFamily="18" charset="0"/>
                <a:cs typeface="Times New Roman" pitchFamily="18" charset="0"/>
              </a:rPr>
              <a:t>Implant fracture</a:t>
            </a:r>
          </a:p>
          <a:p>
            <a:pPr marL="514350" indent="-514350" algn="l" rtl="0">
              <a:buFont typeface="+mj-lt"/>
              <a:buAutoNum type="arabicPeriod"/>
              <a:defRPr/>
            </a:pPr>
            <a:r>
              <a:rPr lang="sr-Latn-CS" dirty="0">
                <a:latin typeface="Times New Roman" pitchFamily="18" charset="0"/>
                <a:cs typeface="Times New Roman" pitchFamily="18" charset="0"/>
              </a:rPr>
              <a:t>Fat embolism</a:t>
            </a:r>
          </a:p>
          <a:p>
            <a:pPr marL="514350" indent="-514350" algn="l" rtl="0">
              <a:buFont typeface="+mj-lt"/>
              <a:buAutoNum type="arabicPeriod"/>
              <a:defRPr/>
            </a:pPr>
            <a:r>
              <a:rPr lang="sr-Latn-CS" dirty="0">
                <a:latin typeface="Times New Roman" pitchFamily="18" charset="0"/>
                <a:cs typeface="Times New Roman" pitchFamily="18" charset="0"/>
              </a:rPr>
              <a:t>DVT</a:t>
            </a:r>
          </a:p>
          <a:p>
            <a:pPr algn="l" rtl="0">
              <a:buFont typeface="Arial" charset="0"/>
              <a:buNone/>
              <a:defRPr/>
            </a:pPr>
            <a:endParaRPr lang="en-US" dirty="0">
              <a:latin typeface="Times New Roman" pitchFamily="18" charset="0"/>
              <a:cs typeface="Times New Roman" pitchFamily="18" charset="0"/>
            </a:endParaRPr>
          </a:p>
        </p:txBody>
      </p:sp>
      <p:pic>
        <p:nvPicPr>
          <p:cNvPr id="71685" name="Picture 6" descr="Liss plate infection">
            <a:extLst>
              <a:ext uri="{FF2B5EF4-FFF2-40B4-BE49-F238E27FC236}">
                <a16:creationId xmlns:a16="http://schemas.microsoft.com/office/drawing/2014/main" id="{32EE966B-CCFC-45E7-AF67-20D2C3AF233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65738" y="2638425"/>
            <a:ext cx="3654425" cy="3019425"/>
          </a:xfrm>
          <a:noFill/>
        </p:spPr>
      </p:pic>
    </p:spTree>
  </p:cSld>
  <p:clrMapOvr>
    <a:masterClrMapping/>
  </p:clrMapOvr>
  <p:transition advTm="19151"/>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a:extLst>
              <a:ext uri="{FF2B5EF4-FFF2-40B4-BE49-F238E27FC236}">
                <a16:creationId xmlns:a16="http://schemas.microsoft.com/office/drawing/2014/main" id="{D0F86FD6-2876-420D-881F-50E61E87CA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7463" y="1371600"/>
            <a:ext cx="2776537"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Text Box 3">
            <a:extLst>
              <a:ext uri="{FF2B5EF4-FFF2-40B4-BE49-F238E27FC236}">
                <a16:creationId xmlns:a16="http://schemas.microsoft.com/office/drawing/2014/main" id="{3225976A-B0E9-48D5-9EF2-C760A75FF1BD}"/>
              </a:ext>
            </a:extLst>
          </p:cNvPr>
          <p:cNvSpPr txBox="1">
            <a:spLocks noChangeArrowheads="1"/>
          </p:cNvSpPr>
          <p:nvPr/>
        </p:nvSpPr>
        <p:spPr bwMode="auto">
          <a:xfrm>
            <a:off x="228600" y="1524000"/>
            <a:ext cx="59436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33363">
              <a:tabLst>
                <a:tab pos="233363" algn="l"/>
              </a:tabLst>
              <a:defRPr>
                <a:solidFill>
                  <a:schemeClr val="tx1"/>
                </a:solidFill>
                <a:latin typeface="Arial" panose="020B0604020202020204" pitchFamily="34" charset="0"/>
                <a:cs typeface="Arial" panose="020B0604020202020204" pitchFamily="34" charset="0"/>
              </a:defRPr>
            </a:lvl1pPr>
            <a:lvl2pPr marL="742950" indent="-285750">
              <a:tabLst>
                <a:tab pos="233363" algn="l"/>
              </a:tabLst>
              <a:defRPr>
                <a:solidFill>
                  <a:schemeClr val="tx1"/>
                </a:solidFill>
                <a:latin typeface="Arial" panose="020B0604020202020204" pitchFamily="34" charset="0"/>
                <a:cs typeface="Arial" panose="020B0604020202020204" pitchFamily="34" charset="0"/>
              </a:defRPr>
            </a:lvl2pPr>
            <a:lvl3pPr marL="1143000" indent="-228600">
              <a:tabLst>
                <a:tab pos="233363" algn="l"/>
              </a:tabLst>
              <a:defRPr>
                <a:solidFill>
                  <a:schemeClr val="tx1"/>
                </a:solidFill>
                <a:latin typeface="Arial" panose="020B0604020202020204" pitchFamily="34" charset="0"/>
                <a:cs typeface="Arial" panose="020B0604020202020204" pitchFamily="34" charset="0"/>
              </a:defRPr>
            </a:lvl3pPr>
            <a:lvl4pPr marL="1600200" indent="-228600">
              <a:tabLst>
                <a:tab pos="233363" algn="l"/>
              </a:tabLst>
              <a:defRPr>
                <a:solidFill>
                  <a:schemeClr val="tx1"/>
                </a:solidFill>
                <a:latin typeface="Arial" panose="020B0604020202020204" pitchFamily="34" charset="0"/>
                <a:cs typeface="Arial" panose="020B0604020202020204" pitchFamily="34" charset="0"/>
              </a:defRPr>
            </a:lvl4pPr>
            <a:lvl5pPr marL="2057400" indent="-228600">
              <a:tabLst>
                <a:tab pos="233363"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33363"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33363"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33363"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33363" algn="l"/>
              </a:tabLst>
              <a:defRPr>
                <a:solidFill>
                  <a:schemeClr val="tx1"/>
                </a:solidFill>
                <a:latin typeface="Arial" panose="020B0604020202020204" pitchFamily="34" charset="0"/>
                <a:cs typeface="Arial" panose="020B0604020202020204" pitchFamily="34" charset="0"/>
              </a:defRPr>
            </a:lvl9pPr>
          </a:lstStyle>
          <a:p>
            <a:pPr algn="l" rtl="0"/>
            <a:endParaRPr lang="en-US" altLang="en-US" sz="2800" dirty="0">
              <a:latin typeface="Times New Roman" panose="02020603050405020304" pitchFamily="18" charset="0"/>
              <a:cs typeface="Times New Roman" panose="02020603050405020304" pitchFamily="18" charset="0"/>
            </a:endParaRPr>
          </a:p>
          <a:p>
            <a:pPr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A narrow, weak plate that is too short</a:t>
            </a:r>
          </a:p>
          <a:p>
            <a:pPr algn="l" rtl="0">
              <a:buFont typeface="Calibri Light" panose="020F0302020204030204" pitchFamily="34" charset="0"/>
              <a:buAutoNum type="arabicPeriod"/>
            </a:pPr>
            <a:endParaRPr lang="en-US" altLang="en-US" sz="2800" dirty="0">
              <a:latin typeface="Times New Roman" panose="02020603050405020304" pitchFamily="18" charset="0"/>
              <a:cs typeface="Times New Roman" panose="02020603050405020304" pitchFamily="18" charset="0"/>
            </a:endParaRPr>
          </a:p>
          <a:p>
            <a:pPr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Insufficient number of cortical engagements</a:t>
            </a:r>
          </a:p>
          <a:p>
            <a:pPr algn="l" rtl="0">
              <a:buFont typeface="Calibri Light" panose="020F0302020204030204" pitchFamily="34" charset="0"/>
              <a:buAutoNum type="arabicPeriod"/>
            </a:pPr>
            <a:endParaRPr lang="en-US" altLang="en-US" sz="2800" dirty="0">
              <a:latin typeface="Times New Roman" panose="02020603050405020304" pitchFamily="18" charset="0"/>
              <a:cs typeface="Times New Roman" panose="02020603050405020304" pitchFamily="18" charset="0"/>
            </a:endParaRPr>
          </a:p>
          <a:p>
            <a:pPr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Empty space at the fracture site</a:t>
            </a:r>
          </a:p>
          <a:p>
            <a:pPr algn="l" rtl="0">
              <a:buFont typeface="Calibri Light" panose="020F0302020204030204" pitchFamily="34" charset="0"/>
              <a:buAutoNum type="arabicPeriod"/>
            </a:pPr>
            <a:endParaRPr lang="en-US" altLang="en-US" sz="2800" dirty="0">
              <a:latin typeface="Times New Roman" panose="02020603050405020304" pitchFamily="18" charset="0"/>
              <a:cs typeface="Times New Roman" panose="02020603050405020304" pitchFamily="18" charset="0"/>
            </a:endParaRPr>
          </a:p>
          <a:p>
            <a:pPr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Indispensable result = PA</a:t>
            </a:r>
            <a:r>
              <a:rPr lang="sr-Latn-RS" altLang="en-US" sz="2800" dirty="0">
                <a:latin typeface="Times New Roman" panose="02020603050405020304" pitchFamily="18" charset="0"/>
                <a:cs typeface="Times New Roman" panose="02020603050405020304" pitchFamily="18" charset="0"/>
              </a:rPr>
              <a:t> and fracture</a:t>
            </a:r>
            <a:endParaRPr lang="en-US" altLang="en-US" sz="2800" dirty="0">
              <a:solidFill>
                <a:schemeClr val="tx2"/>
              </a:solidFill>
              <a:latin typeface="Times New Roman" panose="02020603050405020304" pitchFamily="18" charset="0"/>
              <a:cs typeface="Times New Roman" panose="02020603050405020304" pitchFamily="18" charset="0"/>
            </a:endParaRPr>
          </a:p>
        </p:txBody>
      </p:sp>
      <p:sp>
        <p:nvSpPr>
          <p:cNvPr id="72708" name="Rectangle 5">
            <a:extLst>
              <a:ext uri="{FF2B5EF4-FFF2-40B4-BE49-F238E27FC236}">
                <a16:creationId xmlns:a16="http://schemas.microsoft.com/office/drawing/2014/main" id="{6DF1225B-C323-4CE9-B825-4DEEFD7D5193}"/>
              </a:ext>
            </a:extLst>
          </p:cNvPr>
          <p:cNvSpPr>
            <a:spLocks noChangeArrowheads="1"/>
          </p:cNvSpPr>
          <p:nvPr/>
        </p:nvSpPr>
        <p:spPr bwMode="auto">
          <a:xfrm>
            <a:off x="0" y="22860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a:r>
              <a:rPr lang="en-US" altLang="en-US" sz="3600">
                <a:solidFill>
                  <a:srgbClr val="FFFF00"/>
                </a:solidFill>
                <a:latin typeface="Times New Roman" panose="02020603050405020304" pitchFamily="18" charset="0"/>
                <a:cs typeface="Times New Roman" panose="02020603050405020304" pitchFamily="18" charset="0"/>
              </a:rPr>
              <a:t>FAILURE IN APPLICATION OF CONCEPTS</a:t>
            </a:r>
          </a:p>
        </p:txBody>
      </p:sp>
    </p:spTree>
  </p:cSld>
  <p:clrMapOvr>
    <a:masterClrMapping/>
  </p:clrMapOvr>
  <p:transition advTm="40491"/>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FD1A8-F0FB-4CDF-9614-DBC74503949B}"/>
              </a:ext>
            </a:extLst>
          </p:cNvPr>
          <p:cNvSpPr>
            <a:spLocks noGrp="1"/>
          </p:cNvSpPr>
          <p:nvPr>
            <p:ph type="title"/>
          </p:nvPr>
        </p:nvSpPr>
        <p:spPr>
          <a:xfrm>
            <a:off x="838200" y="304800"/>
            <a:ext cx="7772400" cy="1455738"/>
          </a:xfrm>
        </p:spPr>
        <p:txBody>
          <a:bodyPr>
            <a:normAutofit fontScale="90000"/>
          </a:bodyPr>
          <a:lstStyle/>
          <a:p>
            <a:pPr algn="ctr" rtl="0">
              <a:defRPr/>
            </a:pPr>
            <a:r>
              <a:rPr lang="sr-Latn-RS" sz="3600" dirty="0">
                <a:solidFill>
                  <a:srgbClr val="FFFF00"/>
                </a:solidFill>
                <a:latin typeface="Times New Roman" pitchFamily="18" charset="0"/>
                <a:cs typeface="Times New Roman" pitchFamily="18" charset="0"/>
              </a:rPr>
              <a:t>FAILURE IN THE APPLICATION OF CONCEPTS</a:t>
            </a:r>
            <a:br>
              <a:rPr lang="en-US" altLang="en-US" dirty="0">
                <a:solidFill>
                  <a:srgbClr val="FFFF00"/>
                </a:solidFill>
                <a:latin typeface="Times New Roman" pitchFamily="18" charset="0"/>
                <a:cs typeface="Times New Roman" pitchFamily="18" charset="0"/>
              </a:rPr>
            </a:br>
            <a:endParaRPr lang="en-US" dirty="0"/>
          </a:p>
        </p:txBody>
      </p:sp>
      <p:pic>
        <p:nvPicPr>
          <p:cNvPr id="73731" name="Picture 3" descr="kuapkneefailedrod">
            <a:extLst>
              <a:ext uri="{FF2B5EF4-FFF2-40B4-BE49-F238E27FC236}">
                <a16:creationId xmlns:a16="http://schemas.microsoft.com/office/drawing/2014/main" id="{1A066BEF-8D10-4A6D-9F9B-2489BB104EF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72200" y="1981200"/>
            <a:ext cx="2566988" cy="4006850"/>
          </a:xfrm>
          <a:noFill/>
        </p:spPr>
      </p:pic>
      <p:pic>
        <p:nvPicPr>
          <p:cNvPr id="73732" name="Picture 2">
            <a:extLst>
              <a:ext uri="{FF2B5EF4-FFF2-40B4-BE49-F238E27FC236}">
                <a16:creationId xmlns:a16="http://schemas.microsoft.com/office/drawing/2014/main" id="{5996A471-7BFA-4C95-9BD7-7FF4A260E10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352800" y="2057400"/>
            <a:ext cx="2752725" cy="3975100"/>
          </a:xfrm>
          <a:noFill/>
        </p:spPr>
      </p:pic>
      <p:pic>
        <p:nvPicPr>
          <p:cNvPr id="8" name="Picture 2">
            <a:extLst>
              <a:ext uri="{FF2B5EF4-FFF2-40B4-BE49-F238E27FC236}">
                <a16:creationId xmlns:a16="http://schemas.microsoft.com/office/drawing/2014/main" id="{2A9634A2-4782-4DAB-B5AD-A6361C3EBE07}"/>
              </a:ext>
            </a:extLst>
          </p:cNvPr>
          <p:cNvPicPr>
            <a:picLocks noChangeAspect="1" noChangeArrowheads="1"/>
          </p:cNvPicPr>
          <p:nvPr/>
        </p:nvPicPr>
        <p:blipFill>
          <a:blip r:embed="rId4"/>
          <a:srcRect/>
          <a:stretch>
            <a:fillRect/>
          </a:stretch>
        </p:blipFill>
        <p:spPr bwMode="auto">
          <a:xfrm>
            <a:off x="1828800" y="2133600"/>
            <a:ext cx="1439863" cy="38100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9" name="Picture 3">
            <a:extLst>
              <a:ext uri="{FF2B5EF4-FFF2-40B4-BE49-F238E27FC236}">
                <a16:creationId xmlns:a16="http://schemas.microsoft.com/office/drawing/2014/main" id="{7C086D25-7411-4545-92F9-A118F718549E}"/>
              </a:ext>
            </a:extLst>
          </p:cNvPr>
          <p:cNvPicPr>
            <a:picLocks noChangeAspect="1" noChangeArrowheads="1"/>
          </p:cNvPicPr>
          <p:nvPr/>
        </p:nvPicPr>
        <p:blipFill>
          <a:blip r:embed="rId5"/>
          <a:srcRect/>
          <a:stretch>
            <a:fillRect/>
          </a:stretch>
        </p:blipFill>
        <p:spPr bwMode="auto">
          <a:xfrm>
            <a:off x="228600" y="2133600"/>
            <a:ext cx="1600200" cy="3705225"/>
          </a:xfrm>
          <a:prstGeom prst="rect">
            <a:avLst/>
          </a:prstGeom>
          <a:noFill/>
          <a:ln>
            <a:noFill/>
          </a:ln>
          <a:effectLst>
            <a:prstShdw prst="shdw17" dist="17961" dir="2700000">
              <a:schemeClr val="accent1">
                <a:gamma/>
                <a:shade val="60000"/>
                <a:invGamma/>
              </a:schemeClr>
            </a:prstShdw>
          </a:effectLst>
        </p:spPr>
      </p:pic>
      <p:pic>
        <p:nvPicPr>
          <p:cNvPr id="209922" name="Picture 2" descr="H:\PREDAVANJA FMN\dcp2.jpg">
            <a:extLst>
              <a:ext uri="{FF2B5EF4-FFF2-40B4-BE49-F238E27FC236}">
                <a16:creationId xmlns:a16="http://schemas.microsoft.com/office/drawing/2014/main" id="{8BF1D35E-9128-4C1C-BDE3-D9D12F9878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8513" y="1905000"/>
            <a:ext cx="534828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H:\PREDAVANJA FMN\dcp1.jpg">
            <a:extLst>
              <a:ext uri="{FF2B5EF4-FFF2-40B4-BE49-F238E27FC236}">
                <a16:creationId xmlns:a16="http://schemas.microsoft.com/office/drawing/2014/main" id="{2601D314-A695-4ECD-AF58-C7D6AD51AC1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905000"/>
            <a:ext cx="3235325" cy="462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30078"/>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fade">
                                      <p:cBhvr>
                                        <p:cTn id="7" dur="2000"/>
                                        <p:tgtEl>
                                          <p:spTgt spid="2099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D8C000-D8EB-4D87-8DFA-FB2EF6800010}"/>
              </a:ext>
            </a:extLst>
          </p:cNvPr>
          <p:cNvSpPr>
            <a:spLocks noGrp="1"/>
          </p:cNvSpPr>
          <p:nvPr>
            <p:ph type="title"/>
          </p:nvPr>
        </p:nvSpPr>
        <p:spPr>
          <a:xfrm>
            <a:off x="457200" y="0"/>
            <a:ext cx="8153400" cy="1600200"/>
          </a:xfrm>
        </p:spPr>
        <p:txBody>
          <a:bodyPr/>
          <a:lstStyle/>
          <a:p>
            <a:pPr algn="ctr" rtl="0">
              <a:defRPr/>
            </a:pPr>
            <a:r>
              <a:rPr lang="sr-Latn-RS" sz="3200" dirty="0">
                <a:solidFill>
                  <a:srgbClr val="FFFF00"/>
                </a:solidFill>
                <a:latin typeface="Times New Roman" pitchFamily="18" charset="0"/>
                <a:cs typeface="Times New Roman" pitchFamily="18" charset="0"/>
              </a:rPr>
              <a:t>GOAL OF SURGICAL TREATMENT</a:t>
            </a:r>
            <a:endParaRPr lang="en-US" sz="3200" dirty="0">
              <a:solidFill>
                <a:srgbClr val="FFFF00"/>
              </a:solidFill>
              <a:latin typeface="Times New Roman" pitchFamily="18" charset="0"/>
              <a:cs typeface="Times New Roman" pitchFamily="18" charset="0"/>
            </a:endParaRPr>
          </a:p>
        </p:txBody>
      </p:sp>
      <p:sp>
        <p:nvSpPr>
          <p:cNvPr id="6" name="Content Placeholder 5">
            <a:extLst>
              <a:ext uri="{FF2B5EF4-FFF2-40B4-BE49-F238E27FC236}">
                <a16:creationId xmlns:a16="http://schemas.microsoft.com/office/drawing/2014/main" id="{F5F1C954-B54D-4DFE-B4EF-D9A8A307969C}"/>
              </a:ext>
            </a:extLst>
          </p:cNvPr>
          <p:cNvSpPr>
            <a:spLocks noGrp="1"/>
          </p:cNvSpPr>
          <p:nvPr>
            <p:ph idx="1"/>
          </p:nvPr>
        </p:nvSpPr>
        <p:spPr>
          <a:xfrm>
            <a:off x="228600" y="1905000"/>
            <a:ext cx="8763000" cy="4724400"/>
          </a:xfrm>
        </p:spPr>
        <p:txBody>
          <a:bodyPr anchor="t"/>
          <a:lstStyle/>
          <a:p>
            <a:pPr marL="514350" indent="-514350" algn="l" rtl="0">
              <a:buFont typeface="+mj-lt"/>
              <a:buAutoNum type="arabicPeriod"/>
              <a:defRPr/>
            </a:pPr>
            <a:r>
              <a:rPr lang="en-US" sz="2800" dirty="0">
                <a:latin typeface="Times New Roman" pitchFamily="18" charset="0"/>
                <a:cs typeface="Times New Roman" pitchFamily="18" charset="0"/>
              </a:rPr>
              <a:t>Establishing the anatomical shape of the joint</a:t>
            </a:r>
          </a:p>
          <a:p>
            <a:pPr marL="514350" indent="-514350" algn="l" rtl="0">
              <a:buFont typeface="+mj-lt"/>
              <a:buAutoNum type="arabicPeriod"/>
              <a:defRPr/>
            </a:pPr>
            <a:endParaRPr lang="en-US" sz="2800" dirty="0">
              <a:latin typeface="Times New Roman" pitchFamily="18" charset="0"/>
              <a:cs typeface="Times New Roman" pitchFamily="18" charset="0"/>
            </a:endParaRPr>
          </a:p>
          <a:p>
            <a:pPr marL="514350" indent="-514350" algn="l" rtl="0">
              <a:buFont typeface="+mj-lt"/>
              <a:buAutoNum type="arabicPeriod"/>
              <a:defRPr/>
            </a:pPr>
            <a:r>
              <a:rPr lang="en-US" sz="2800" dirty="0">
                <a:latin typeface="Times New Roman" pitchFamily="18" charset="0"/>
                <a:cs typeface="Times New Roman" pitchFamily="18" charset="0"/>
              </a:rPr>
              <a:t>Establishing bone axis / length</a:t>
            </a:r>
          </a:p>
          <a:p>
            <a:pPr marL="514350" indent="-514350" algn="l" rtl="0">
              <a:buFont typeface="+mj-lt"/>
              <a:buAutoNum type="arabicPeriod"/>
              <a:defRPr/>
            </a:pPr>
            <a:endParaRPr lang="en-US" sz="2800" dirty="0">
              <a:latin typeface="Times New Roman" pitchFamily="18" charset="0"/>
              <a:cs typeface="Times New Roman" pitchFamily="18" charset="0"/>
            </a:endParaRPr>
          </a:p>
          <a:p>
            <a:pPr marL="514350" indent="-514350" algn="l" rtl="0">
              <a:buFont typeface="+mj-lt"/>
              <a:buAutoNum type="arabicPeriod"/>
              <a:defRPr/>
            </a:pPr>
            <a:r>
              <a:rPr lang="en-US" sz="2800" dirty="0">
                <a:latin typeface="Times New Roman" pitchFamily="18" charset="0"/>
                <a:cs typeface="Times New Roman" pitchFamily="18" charset="0"/>
              </a:rPr>
              <a:t>Establishing a normal load distribution</a:t>
            </a:r>
          </a:p>
          <a:p>
            <a:pPr marL="514350" indent="-514350" algn="l" rtl="0">
              <a:buFont typeface="+mj-lt"/>
              <a:buAutoNum type="arabicPeriod"/>
              <a:defRPr/>
            </a:pPr>
            <a:endParaRPr lang="en-US" sz="2800" dirty="0">
              <a:latin typeface="Times New Roman" pitchFamily="18" charset="0"/>
              <a:cs typeface="Times New Roman" pitchFamily="18" charset="0"/>
            </a:endParaRPr>
          </a:p>
          <a:p>
            <a:pPr marL="514350" indent="-514350" algn="l" rtl="0">
              <a:buFont typeface="+mj-lt"/>
              <a:buAutoNum type="arabicPeriod"/>
              <a:defRPr/>
            </a:pPr>
            <a:r>
              <a:rPr lang="en-US" sz="2800" dirty="0">
                <a:latin typeface="Times New Roman" pitchFamily="18" charset="0"/>
                <a:cs typeface="Times New Roman" pitchFamily="18" charset="0"/>
              </a:rPr>
              <a:t>Early activation and prevention of post-traumatic OA</a:t>
            </a:r>
            <a:endParaRPr lang="en-US" dirty="0">
              <a:latin typeface="Times New Roman" pitchFamily="18" charset="0"/>
              <a:cs typeface="Times New Roman" pitchFamily="18" charset="0"/>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4A588-29CE-427D-9DEC-C51CCEAC1ABF}"/>
              </a:ext>
            </a:extLst>
          </p:cNvPr>
          <p:cNvSpPr>
            <a:spLocks noGrp="1"/>
          </p:cNvSpPr>
          <p:nvPr>
            <p:ph type="title"/>
          </p:nvPr>
        </p:nvSpPr>
        <p:spPr>
          <a:xfrm>
            <a:off x="533400" y="228600"/>
            <a:ext cx="8153400" cy="1455738"/>
          </a:xfrm>
        </p:spPr>
        <p:txBody>
          <a:bodyPr/>
          <a:lstStyle/>
          <a:p>
            <a:pPr algn="ctr" rtl="0">
              <a:defRPr/>
            </a:pPr>
            <a:r>
              <a:rPr lang="sr-Latn-RS" dirty="0">
                <a:solidFill>
                  <a:srgbClr val="FFFF00"/>
                </a:solidFill>
                <a:latin typeface="Times New Roman" pitchFamily="18" charset="0"/>
                <a:cs typeface="Times New Roman" pitchFamily="18" charset="0"/>
              </a:rPr>
              <a:t>External </a:t>
            </a:r>
            <a:r>
              <a:rPr lang="en-US" dirty="0">
                <a:solidFill>
                  <a:srgbClr val="FFFF00"/>
                </a:solidFill>
                <a:latin typeface="Times New Roman" pitchFamily="18" charset="0"/>
                <a:cs typeface="Times New Roman" pitchFamily="18" charset="0"/>
              </a:rPr>
              <a:t>Fi</a:t>
            </a:r>
            <a:r>
              <a:rPr lang="sr-Latn-RS" dirty="0">
                <a:solidFill>
                  <a:srgbClr val="FFFF00"/>
                </a:solidFill>
                <a:latin typeface="Times New Roman" pitchFamily="18" charset="0"/>
                <a:cs typeface="Times New Roman" pitchFamily="18" charset="0"/>
              </a:rPr>
              <a:t>xation</a:t>
            </a:r>
            <a:r>
              <a:rPr lang="en-US" dirty="0">
                <a:solidFill>
                  <a:srgbClr val="FFFF00"/>
                </a:solidFill>
                <a:latin typeface="Times New Roman" pitchFamily="18" charset="0"/>
                <a:cs typeface="Times New Roman" pitchFamily="18" charset="0"/>
              </a:rPr>
              <a:t> </a:t>
            </a:r>
            <a:br>
              <a:rPr lang="en-US" dirty="0"/>
            </a:br>
            <a:endParaRPr lang="en-US" dirty="0"/>
          </a:p>
        </p:txBody>
      </p:sp>
      <p:sp>
        <p:nvSpPr>
          <p:cNvPr id="3" name="Content Placeholder 2">
            <a:extLst>
              <a:ext uri="{FF2B5EF4-FFF2-40B4-BE49-F238E27FC236}">
                <a16:creationId xmlns:a16="http://schemas.microsoft.com/office/drawing/2014/main" id="{BF4A4561-F56A-484A-BC91-C4A6E9E91539}"/>
              </a:ext>
            </a:extLst>
          </p:cNvPr>
          <p:cNvSpPr>
            <a:spLocks noGrp="1"/>
          </p:cNvSpPr>
          <p:nvPr>
            <p:ph sz="half" idx="1"/>
          </p:nvPr>
        </p:nvSpPr>
        <p:spPr>
          <a:xfrm>
            <a:off x="0" y="1981200"/>
            <a:ext cx="4800600" cy="4648200"/>
          </a:xfrm>
        </p:spPr>
        <p:txBody>
          <a:bodyPr/>
          <a:lstStyle/>
          <a:p>
            <a:pPr algn="l" rtl="0">
              <a:buFont typeface="Arial" charset="0"/>
              <a:buChar char="•"/>
              <a:defRPr/>
            </a:pPr>
            <a:r>
              <a:rPr lang="en-US" sz="2400" dirty="0">
                <a:latin typeface="Times New Roman" pitchFamily="18" charset="0"/>
                <a:cs typeface="Times New Roman" pitchFamily="18" charset="0"/>
              </a:rPr>
              <a:t>Primary: Interim ("DCO")</a:t>
            </a:r>
          </a:p>
          <a:p>
            <a:pPr algn="l" rtl="0">
              <a:buFont typeface="Arial" charset="0"/>
              <a:buChar char="•"/>
              <a:defRPr/>
            </a:pPr>
            <a:r>
              <a:rPr lang="en-US" sz="2400" dirty="0">
                <a:latin typeface="Times New Roman" pitchFamily="18" charset="0"/>
                <a:cs typeface="Times New Roman" pitchFamily="18" charset="0"/>
              </a:rPr>
              <a:t>Secondary: definitive treatment.</a:t>
            </a:r>
          </a:p>
          <a:p>
            <a:pPr algn="l" rtl="0">
              <a:buFont typeface="Arial" charset="0"/>
              <a:buChar char="•"/>
              <a:defRPr/>
            </a:pPr>
            <a:r>
              <a:rPr lang="en-US" sz="2400" dirty="0">
                <a:latin typeface="Times New Roman" pitchFamily="18" charset="0"/>
                <a:cs typeface="Times New Roman" pitchFamily="18" charset="0"/>
              </a:rPr>
              <a:t>Advantages:</a:t>
            </a:r>
          </a:p>
          <a:p>
            <a:pPr algn="l" rtl="0">
              <a:buFont typeface="Arial" charset="0"/>
              <a:buChar char="•"/>
              <a:defRPr/>
            </a:pPr>
            <a:r>
              <a:rPr lang="en-US" sz="2400" dirty="0">
                <a:latin typeface="Times New Roman" pitchFamily="18" charset="0"/>
                <a:cs typeface="Times New Roman" pitchFamily="18" charset="0"/>
              </a:rPr>
              <a:t>Fast application</a:t>
            </a:r>
          </a:p>
          <a:p>
            <a:pPr algn="l" rtl="0">
              <a:buFont typeface="Arial" charset="0"/>
              <a:buChar char="•"/>
              <a:defRPr/>
            </a:pPr>
            <a:r>
              <a:rPr lang="en-US" sz="2400" dirty="0">
                <a:latin typeface="Times New Roman" pitchFamily="18" charset="0"/>
                <a:cs typeface="Times New Roman" pitchFamily="18" charset="0"/>
              </a:rPr>
              <a:t>Soft tissue issues</a:t>
            </a:r>
          </a:p>
        </p:txBody>
      </p:sp>
      <p:pic>
        <p:nvPicPr>
          <p:cNvPr id="148482" name="Picture 2">
            <a:extLst>
              <a:ext uri="{FF2B5EF4-FFF2-40B4-BE49-F238E27FC236}">
                <a16:creationId xmlns:a16="http://schemas.microsoft.com/office/drawing/2014/main" id="{5FE5D704-70C0-4B79-A5C3-94E7D18F401C}"/>
              </a:ext>
            </a:extLst>
          </p:cNvPr>
          <p:cNvPicPr>
            <a:picLocks noGrp="1" noChangeAspect="1" noChangeArrowheads="1"/>
          </p:cNvPicPr>
          <p:nvPr>
            <p:ph sz="half" idx="2"/>
          </p:nvPr>
        </p:nvPicPr>
        <p:blipFill>
          <a:blip r:embed="rId2"/>
          <a:srcRect/>
          <a:stretch>
            <a:fillRect/>
          </a:stretch>
        </p:blipFill>
        <p:spPr>
          <a:xfrm>
            <a:off x="4724400" y="1981200"/>
            <a:ext cx="2276475" cy="3649663"/>
          </a:xfrm>
          <a:effectLst>
            <a:prstShdw prst="shdw17" dist="17961" dir="2700000">
              <a:schemeClr val="accent1">
                <a:gamma/>
                <a:shade val="60000"/>
                <a:invGamma/>
              </a:schemeClr>
            </a:prstShdw>
          </a:effectLst>
        </p:spPr>
      </p:pic>
      <p:pic>
        <p:nvPicPr>
          <p:cNvPr id="148483" name="Picture 3">
            <a:extLst>
              <a:ext uri="{FF2B5EF4-FFF2-40B4-BE49-F238E27FC236}">
                <a16:creationId xmlns:a16="http://schemas.microsoft.com/office/drawing/2014/main" id="{8E368713-2620-4001-B545-10CE02D991C2}"/>
              </a:ext>
            </a:extLst>
          </p:cNvPr>
          <p:cNvPicPr>
            <a:picLocks noChangeAspect="1" noChangeArrowheads="1"/>
          </p:cNvPicPr>
          <p:nvPr/>
        </p:nvPicPr>
        <p:blipFill>
          <a:blip r:embed="rId3"/>
          <a:srcRect/>
          <a:stretch>
            <a:fillRect/>
          </a:stretch>
        </p:blipFill>
        <p:spPr bwMode="auto">
          <a:xfrm>
            <a:off x="6934200" y="2017713"/>
            <a:ext cx="2057400" cy="3667125"/>
          </a:xfrm>
          <a:prstGeom prst="rect">
            <a:avLst/>
          </a:prstGeom>
          <a:noFill/>
          <a:ln>
            <a:noFill/>
          </a:ln>
          <a:effectLst>
            <a:prstShdw prst="shdw17" dist="17961" dir="2700000">
              <a:schemeClr val="accent1">
                <a:gamma/>
                <a:shade val="60000"/>
                <a:invGamma/>
              </a:schemeClr>
            </a:prstShdw>
          </a:effectLst>
        </p:spPr>
      </p:pic>
      <p:pic>
        <p:nvPicPr>
          <p:cNvPr id="148484" name="Picture 4">
            <a:extLst>
              <a:ext uri="{FF2B5EF4-FFF2-40B4-BE49-F238E27FC236}">
                <a16:creationId xmlns:a16="http://schemas.microsoft.com/office/drawing/2014/main" id="{9A721DDB-CAD3-4057-8C81-EE91C6C8BD7F}"/>
              </a:ext>
            </a:extLst>
          </p:cNvPr>
          <p:cNvPicPr>
            <a:picLocks noChangeAspect="1" noChangeArrowheads="1"/>
          </p:cNvPicPr>
          <p:nvPr/>
        </p:nvPicPr>
        <p:blipFill>
          <a:blip r:embed="rId4"/>
          <a:srcRect/>
          <a:stretch>
            <a:fillRect/>
          </a:stretch>
        </p:blipFill>
        <p:spPr bwMode="auto">
          <a:xfrm>
            <a:off x="4648200" y="2057400"/>
            <a:ext cx="4343400" cy="3627438"/>
          </a:xfrm>
          <a:prstGeom prst="rect">
            <a:avLst/>
          </a:prstGeom>
          <a:noFill/>
          <a:ln>
            <a:noFill/>
          </a:ln>
          <a:effectLst>
            <a:prstShdw prst="shdw17" dist="17961" dir="2700000">
              <a:schemeClr val="accent1">
                <a:gamma/>
                <a:shade val="60000"/>
                <a:invGamma/>
              </a:schemeClr>
            </a:prstShdw>
          </a:effectLst>
        </p:spPr>
      </p:pic>
    </p:spTree>
  </p:cSld>
  <p:clrMapOvr>
    <a:masterClrMapping/>
  </p:clrMapOvr>
  <p:transition advTm="2768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1250"/>
                                  </p:stCondLst>
                                  <p:childTnLst>
                                    <p:set>
                                      <p:cBhvr>
                                        <p:cTn id="6" dur="1" fill="hold">
                                          <p:stCondLst>
                                            <p:cond delay="0"/>
                                          </p:stCondLst>
                                        </p:cTn>
                                        <p:tgtEl>
                                          <p:spTgt spid="148484"/>
                                        </p:tgtEl>
                                        <p:attrNameLst>
                                          <p:attrName>style.visibility</p:attrName>
                                        </p:attrNameLst>
                                      </p:cBhvr>
                                      <p:to>
                                        <p:strVal val="visible"/>
                                      </p:to>
                                    </p:set>
                                    <p:animEffect transition="in" filter="fade">
                                      <p:cBhvr>
                                        <p:cTn id="7" dur="500"/>
                                        <p:tgtEl>
                                          <p:spTgt spid="148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1801E-2500-483C-A638-C0922E77ED54}"/>
              </a:ext>
            </a:extLst>
          </p:cNvPr>
          <p:cNvSpPr>
            <a:spLocks noGrp="1"/>
          </p:cNvSpPr>
          <p:nvPr>
            <p:ph type="title"/>
          </p:nvPr>
        </p:nvSpPr>
        <p:spPr>
          <a:xfrm>
            <a:off x="457200" y="152400"/>
            <a:ext cx="8153400" cy="1455738"/>
          </a:xfrm>
        </p:spPr>
        <p:txBody>
          <a:bodyPr/>
          <a:lstStyle/>
          <a:p>
            <a:pPr algn="ctr" rtl="0">
              <a:defRPr/>
            </a:pPr>
            <a:r>
              <a:rPr lang="sr-Latn-RS" dirty="0">
                <a:solidFill>
                  <a:srgbClr val="FFFF00"/>
                </a:solidFill>
                <a:latin typeface="Times New Roman" pitchFamily="18" charset="0"/>
                <a:cs typeface="Times New Roman" pitchFamily="18" charset="0"/>
              </a:rPr>
              <a:t>External</a:t>
            </a:r>
            <a:r>
              <a:rPr lang="en-US" dirty="0">
                <a:solidFill>
                  <a:srgbClr val="FFFF00"/>
                </a:solidFill>
                <a:latin typeface="Times New Roman" pitchFamily="18" charset="0"/>
                <a:cs typeface="Times New Roman" pitchFamily="18" charset="0"/>
              </a:rPr>
              <a:t> </a:t>
            </a:r>
            <a:r>
              <a:rPr lang="en-US" dirty="0" err="1">
                <a:solidFill>
                  <a:srgbClr val="FFFF00"/>
                </a:solidFill>
                <a:latin typeface="Times New Roman" pitchFamily="18" charset="0"/>
                <a:cs typeface="Times New Roman" pitchFamily="18" charset="0"/>
              </a:rPr>
              <a:t>Fi</a:t>
            </a:r>
            <a:r>
              <a:rPr lang="sr-Latn-RS" dirty="0">
                <a:solidFill>
                  <a:srgbClr val="FFFF00"/>
                </a:solidFill>
                <a:latin typeface="Times New Roman" pitchFamily="18" charset="0"/>
                <a:cs typeface="Times New Roman" pitchFamily="18" charset="0"/>
              </a:rPr>
              <a:t>xation</a:t>
            </a:r>
            <a:endParaRPr lang="en-US" dirty="0"/>
          </a:p>
        </p:txBody>
      </p:sp>
      <p:sp>
        <p:nvSpPr>
          <p:cNvPr id="75779" name="Content Placeholder 2">
            <a:extLst>
              <a:ext uri="{FF2B5EF4-FFF2-40B4-BE49-F238E27FC236}">
                <a16:creationId xmlns:a16="http://schemas.microsoft.com/office/drawing/2014/main" id="{89CCD922-0D44-4624-A723-8E02312CEC70}"/>
              </a:ext>
            </a:extLst>
          </p:cNvPr>
          <p:cNvSpPr>
            <a:spLocks noGrp="1"/>
          </p:cNvSpPr>
          <p:nvPr>
            <p:ph sz="half" idx="1"/>
          </p:nvPr>
        </p:nvSpPr>
        <p:spPr>
          <a:xfrm>
            <a:off x="152400" y="1752600"/>
            <a:ext cx="5943600" cy="4876800"/>
          </a:xfrm>
        </p:spPr>
        <p:txBody>
          <a:bodyPr/>
          <a:lstStyle/>
          <a:p>
            <a:pPr algn="l" rtl="0"/>
            <a:r>
              <a:rPr lang="en-US" altLang="en-US" sz="2400" dirty="0">
                <a:latin typeface="Times New Roman" panose="02020603050405020304" pitchFamily="18" charset="0"/>
                <a:cs typeface="Times New Roman" panose="02020603050405020304" pitchFamily="18" charset="0"/>
              </a:rPr>
              <a:t>The bone is transfixed above and below the fracture with pins or tensioned wires</a:t>
            </a:r>
          </a:p>
          <a:p>
            <a:pPr algn="l" rtl="0"/>
            <a:r>
              <a:rPr lang="en-US" altLang="en-US" sz="2400" dirty="0">
                <a:latin typeface="Times New Roman" panose="02020603050405020304" pitchFamily="18" charset="0"/>
                <a:cs typeface="Times New Roman" panose="02020603050405020304" pitchFamily="18" charset="0"/>
              </a:rPr>
              <a:t>They allow adjustment</a:t>
            </a:r>
            <a:r>
              <a:rPr lang="sr-Latn-RS" altLang="en-US" sz="2400" dirty="0">
                <a:latin typeface="Times New Roman" panose="02020603050405020304" pitchFamily="18" charset="0"/>
                <a:cs typeface="Times New Roman" panose="02020603050405020304" pitchFamily="18" charset="0"/>
              </a:rPr>
              <a:t> of </a:t>
            </a:r>
            <a:r>
              <a:rPr lang="en-US" altLang="en-US" sz="2400" dirty="0">
                <a:solidFill>
                  <a:srgbClr val="FFFF00"/>
                </a:solidFill>
                <a:latin typeface="Times New Roman" panose="02020603050405020304" pitchFamily="18" charset="0"/>
                <a:cs typeface="Times New Roman" panose="02020603050405020304" pitchFamily="18" charset="0"/>
              </a:rPr>
              <a:t>length and axis of the bone</a:t>
            </a:r>
            <a:r>
              <a:rPr lang="sr-Latn-RS" altLang="en-US" sz="2400" dirty="0">
                <a:solidFill>
                  <a:srgbClr val="FFFF00"/>
                </a:solidFill>
                <a:latin typeface="Times New Roman" panose="02020603050405020304" pitchFamily="18" charset="0"/>
                <a:cs typeface="Times New Roman" panose="02020603050405020304" pitchFamily="18" charset="0"/>
              </a:rPr>
              <a:t> </a:t>
            </a:r>
            <a:r>
              <a:rPr lang="en-US" altLang="en-US" sz="2400" dirty="0">
                <a:latin typeface="Times New Roman" panose="02020603050405020304" pitchFamily="18" charset="0"/>
                <a:cs typeface="Times New Roman" panose="02020603050405020304" pitchFamily="18" charset="0"/>
              </a:rPr>
              <a:t>after application.</a:t>
            </a:r>
          </a:p>
          <a:p>
            <a:pPr algn="l" rtl="0"/>
            <a:r>
              <a:rPr lang="en-US" altLang="en-US" sz="2400" dirty="0">
                <a:latin typeface="Times New Roman" panose="02020603050405020304" pitchFamily="18" charset="0"/>
                <a:cs typeface="Times New Roman" panose="02020603050405020304" pitchFamily="18" charset="0"/>
              </a:rPr>
              <a:t>Acquaintance</a:t>
            </a:r>
            <a:r>
              <a:rPr lang="sr-Latn-RS" altLang="en-US" sz="2400" dirty="0">
                <a:latin typeface="Times New Roman" panose="02020603050405020304" pitchFamily="18" charset="0"/>
                <a:cs typeface="Times New Roman" panose="02020603050405020304" pitchFamily="18" charset="0"/>
              </a:rPr>
              <a:t> of </a:t>
            </a:r>
            <a:r>
              <a:rPr lang="en-US" altLang="en-US" sz="2400" dirty="0">
                <a:solidFill>
                  <a:srgbClr val="FFFF00"/>
                </a:solidFill>
                <a:latin typeface="Times New Roman" panose="02020603050405020304" pitchFamily="18" charset="0"/>
                <a:cs typeface="Times New Roman" panose="02020603050405020304" pitchFamily="18" charset="0"/>
              </a:rPr>
              <a:t>"safe corridors"</a:t>
            </a:r>
          </a:p>
          <a:p>
            <a:pPr algn="l" rtl="0"/>
            <a:r>
              <a:rPr lang="en-US" altLang="en-US" sz="2400" dirty="0">
                <a:latin typeface="Times New Roman" panose="02020603050405020304" pitchFamily="18" charset="0"/>
                <a:cs typeface="Times New Roman" panose="02020603050405020304" pitchFamily="18" charset="0"/>
              </a:rPr>
              <a:t>Prevent</a:t>
            </a:r>
            <a:r>
              <a:rPr lang="sr-Latn-RS" altLang="en-US" sz="2400" dirty="0">
                <a:latin typeface="Times New Roman" panose="02020603050405020304" pitchFamily="18" charset="0"/>
                <a:cs typeface="Times New Roman" panose="02020603050405020304" pitchFamily="18" charset="0"/>
              </a:rPr>
              <a:t> the </a:t>
            </a:r>
            <a:r>
              <a:rPr lang="en-US" altLang="en-US" sz="2400" dirty="0">
                <a:solidFill>
                  <a:srgbClr val="FFFF00"/>
                </a:solidFill>
                <a:latin typeface="Times New Roman" panose="02020603050405020304" pitchFamily="18" charset="0"/>
                <a:cs typeface="Times New Roman" panose="02020603050405020304" pitchFamily="18" charset="0"/>
              </a:rPr>
              <a:t>thermal bone necrosis.</a:t>
            </a:r>
          </a:p>
          <a:p>
            <a:pPr algn="l" rtl="0"/>
            <a:r>
              <a:rPr lang="en-US" altLang="en-US" sz="2400" dirty="0">
                <a:latin typeface="Times New Roman" panose="02020603050405020304" pitchFamily="18" charset="0"/>
                <a:cs typeface="Times New Roman" panose="02020603050405020304" pitchFamily="18" charset="0"/>
              </a:rPr>
              <a:t>Fracture is reduced by connecting different groups of pins or wires to rods or frames.</a:t>
            </a:r>
          </a:p>
        </p:txBody>
      </p:sp>
      <p:pic>
        <p:nvPicPr>
          <p:cNvPr id="75780" name="Picture 9">
            <a:extLst>
              <a:ext uri="{FF2B5EF4-FFF2-40B4-BE49-F238E27FC236}">
                <a16:creationId xmlns:a16="http://schemas.microsoft.com/office/drawing/2014/main" id="{3ACC0476-95F2-4DEB-828E-A7D10CDC3F3A}"/>
              </a:ext>
            </a:extLst>
          </p:cNvPr>
          <p:cNvPicPr>
            <a:picLocks noGrp="1" noChangeAspect="1" noChangeArrowheads="1"/>
          </p:cNvPicPr>
          <p:nvPr>
            <p:ph sz="half" idx="2"/>
          </p:nvPr>
        </p:nvPicPr>
        <p:blipFill>
          <a:blip r:embed="rId2">
            <a:lum bright="6000"/>
            <a:extLst>
              <a:ext uri="{28A0092B-C50C-407E-A947-70E740481C1C}">
                <a14:useLocalDpi xmlns:a14="http://schemas.microsoft.com/office/drawing/2010/main" val="0"/>
              </a:ext>
            </a:extLst>
          </a:blip>
          <a:srcRect/>
          <a:stretch>
            <a:fillRect/>
          </a:stretch>
        </p:blipFill>
        <p:spPr>
          <a:xfrm>
            <a:off x="6257925" y="2141538"/>
            <a:ext cx="2646363" cy="4030662"/>
          </a:xfrm>
          <a:noFill/>
          <a:ln>
            <a:solidFill>
              <a:schemeClr val="tx1"/>
            </a:solidFill>
            <a:miter lim="800000"/>
            <a:headEnd/>
            <a:tailEnd/>
          </a:ln>
        </p:spPr>
      </p:pic>
    </p:spTree>
  </p:cSld>
  <p:clrMapOvr>
    <a:masterClrMapping/>
  </p:clrMapOvr>
  <p:transition advTm="40021"/>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26">
            <a:extLst>
              <a:ext uri="{FF2B5EF4-FFF2-40B4-BE49-F238E27FC236}">
                <a16:creationId xmlns:a16="http://schemas.microsoft.com/office/drawing/2014/main" id="{39091A24-39E9-4036-801D-7F01C41B0BEE}"/>
              </a:ext>
            </a:extLst>
          </p:cNvPr>
          <p:cNvSpPr>
            <a:spLocks noGrp="1" noChangeArrowheads="1"/>
          </p:cNvSpPr>
          <p:nvPr>
            <p:ph type="title"/>
          </p:nvPr>
        </p:nvSpPr>
        <p:spPr>
          <a:xfrm>
            <a:off x="228600" y="76200"/>
            <a:ext cx="8763000" cy="1143000"/>
          </a:xfrm>
        </p:spPr>
        <p:txBody>
          <a:bodyPr/>
          <a:lstStyle/>
          <a:p>
            <a:pPr algn="ctr" rtl="0">
              <a:defRPr/>
            </a:pPr>
            <a:r>
              <a:rPr lang="en-US" dirty="0">
                <a:solidFill>
                  <a:srgbClr val="FFFF00"/>
                </a:solidFill>
                <a:latin typeface="Times New Roman" pitchFamily="18" charset="0"/>
                <a:cs typeface="Times New Roman" pitchFamily="18" charset="0"/>
              </a:rPr>
              <a:t>Advantages of external fixation</a:t>
            </a:r>
          </a:p>
        </p:txBody>
      </p:sp>
      <p:sp>
        <p:nvSpPr>
          <p:cNvPr id="23555" name="Rectangle 1027">
            <a:extLst>
              <a:ext uri="{FF2B5EF4-FFF2-40B4-BE49-F238E27FC236}">
                <a16:creationId xmlns:a16="http://schemas.microsoft.com/office/drawing/2014/main" id="{36824994-B3CF-4D98-B132-5D93B3BE5633}"/>
              </a:ext>
            </a:extLst>
          </p:cNvPr>
          <p:cNvSpPr>
            <a:spLocks noGrp="1" noChangeArrowheads="1"/>
          </p:cNvSpPr>
          <p:nvPr>
            <p:ph type="body" sz="half" idx="1"/>
          </p:nvPr>
        </p:nvSpPr>
        <p:spPr>
          <a:xfrm>
            <a:off x="304800" y="1981200"/>
            <a:ext cx="8458200" cy="4114800"/>
          </a:xfrm>
        </p:spPr>
        <p:txBody>
          <a:bodyPr/>
          <a:lstStyle/>
          <a:p>
            <a:pPr algn="l" rtl="0">
              <a:buFont typeface="Arial" charset="0"/>
              <a:buChar char="•"/>
              <a:defRPr/>
            </a:pPr>
            <a:r>
              <a:rPr lang="en-US" sz="2800" dirty="0">
                <a:latin typeface="Times New Roman" pitchFamily="18" charset="0"/>
                <a:cs typeface="Times New Roman" pitchFamily="18" charset="0"/>
              </a:rPr>
              <a:t>Minimal damage to vascularization</a:t>
            </a:r>
          </a:p>
          <a:p>
            <a:pPr algn="l" rtl="0">
              <a:buFont typeface="Arial" charset="0"/>
              <a:buChar char="•"/>
              <a:defRPr/>
            </a:pPr>
            <a:r>
              <a:rPr lang="en-US" sz="2800" dirty="0">
                <a:latin typeface="Times New Roman" pitchFamily="18" charset="0"/>
                <a:cs typeface="Times New Roman" pitchFamily="18" charset="0"/>
              </a:rPr>
              <a:t>Minimal soft tissue damage</a:t>
            </a:r>
          </a:p>
          <a:p>
            <a:pPr algn="l" rtl="0">
              <a:buFont typeface="Arial" charset="0"/>
              <a:buChar char="•"/>
              <a:defRPr/>
            </a:pPr>
            <a:r>
              <a:rPr lang="en-US" sz="2800" dirty="0">
                <a:latin typeface="Times New Roman" pitchFamily="18" charset="0"/>
                <a:cs typeface="Times New Roman" pitchFamily="18" charset="0"/>
              </a:rPr>
              <a:t>Fixation is distant from the site of injury</a:t>
            </a:r>
          </a:p>
          <a:p>
            <a:pPr algn="l" rtl="0">
              <a:buFont typeface="Arial" charset="0"/>
              <a:buChar char="•"/>
              <a:defRPr/>
            </a:pPr>
            <a:r>
              <a:rPr lang="en-US" sz="2800" dirty="0">
                <a:latin typeface="Times New Roman" pitchFamily="18" charset="0"/>
                <a:cs typeface="Times New Roman" pitchFamily="18" charset="0"/>
              </a:rPr>
              <a:t>A good option when there is a significant risk of infection</a:t>
            </a:r>
            <a:endParaRPr lang="en-US" sz="2800"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advTm="31831"/>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E2DBDB5-FD8E-40CE-89AA-733FBF7CFA91}"/>
              </a:ext>
            </a:extLst>
          </p:cNvPr>
          <p:cNvSpPr>
            <a:spLocks noGrp="1" noChangeArrowheads="1"/>
          </p:cNvSpPr>
          <p:nvPr>
            <p:ph type="title"/>
          </p:nvPr>
        </p:nvSpPr>
        <p:spPr>
          <a:xfrm>
            <a:off x="533400" y="457200"/>
            <a:ext cx="7772400" cy="1455738"/>
          </a:xfrm>
        </p:spPr>
        <p:txBody>
          <a:bodyPr/>
          <a:lstStyle/>
          <a:p>
            <a:pPr algn="ctr" rtl="0">
              <a:defRPr/>
            </a:pPr>
            <a:r>
              <a:rPr lang="sr-Latn-RS" sz="3200" dirty="0">
                <a:solidFill>
                  <a:srgbClr val="FFFF00"/>
                </a:solidFill>
                <a:latin typeface="Times New Roman" pitchFamily="18" charset="0"/>
                <a:cs typeface="Times New Roman" pitchFamily="18" charset="0"/>
              </a:rPr>
              <a:t>DISADVANTAGES of external fixation</a:t>
            </a:r>
            <a:endParaRPr lang="en-US" sz="3200" i="1" dirty="0"/>
          </a:p>
        </p:txBody>
      </p:sp>
      <p:sp>
        <p:nvSpPr>
          <p:cNvPr id="15363" name="Rectangle 3">
            <a:extLst>
              <a:ext uri="{FF2B5EF4-FFF2-40B4-BE49-F238E27FC236}">
                <a16:creationId xmlns:a16="http://schemas.microsoft.com/office/drawing/2014/main" id="{18497EB3-736E-4B66-A0FE-E93D528FF90A}"/>
              </a:ext>
            </a:extLst>
          </p:cNvPr>
          <p:cNvSpPr>
            <a:spLocks noGrp="1" noChangeArrowheads="1"/>
          </p:cNvSpPr>
          <p:nvPr>
            <p:ph type="body" idx="1"/>
          </p:nvPr>
        </p:nvSpPr>
        <p:spPr>
          <a:xfrm>
            <a:off x="762000" y="2057400"/>
            <a:ext cx="8382000" cy="4114800"/>
          </a:xfrm>
        </p:spPr>
        <p:txBody>
          <a:bodyPr/>
          <a:lstStyle/>
          <a:p>
            <a:pPr algn="l" rtl="0">
              <a:buFont typeface="Arial" charset="0"/>
              <a:buChar char="•"/>
              <a:defRPr/>
            </a:pPr>
            <a:endParaRPr lang="en-US" sz="3600" dirty="0">
              <a:effectLst>
                <a:outerShdw blurRad="38100" dist="38100" dir="2700000" algn="tl">
                  <a:srgbClr val="000000"/>
                </a:outerShdw>
              </a:effectLst>
            </a:endParaRPr>
          </a:p>
          <a:p>
            <a:pPr algn="l" rtl="0">
              <a:buFont typeface="Arial" charset="0"/>
              <a:buChar char="•"/>
              <a:defRPr/>
            </a:pPr>
            <a:r>
              <a:rPr lang="vi-VN" dirty="0">
                <a:latin typeface="Times New Roman" pitchFamily="18" charset="0"/>
                <a:cs typeface="Times New Roman" pitchFamily="18" charset="0"/>
              </a:rPr>
              <a:t>Limited</a:t>
            </a:r>
            <a:r>
              <a:rPr lang="sr-Latn-RS" dirty="0">
                <a:latin typeface="Times New Roman" pitchFamily="18" charset="0"/>
                <a:cs typeface="Times New Roman" pitchFamily="18" charset="0"/>
              </a:rPr>
              <a:t> joint function</a:t>
            </a:r>
            <a:r>
              <a:rPr lang="vi-VN"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algn="l" rtl="0">
              <a:buFont typeface="Arial" charset="0"/>
              <a:buChar char="•"/>
              <a:defRPr/>
            </a:pPr>
            <a:r>
              <a:rPr lang="vi-VN" dirty="0">
                <a:latin typeface="Times New Roman" pitchFamily="18" charset="0"/>
                <a:cs typeface="Times New Roman" pitchFamily="18" charset="0"/>
              </a:rPr>
              <a:t>Infection</a:t>
            </a:r>
            <a:r>
              <a:rPr lang="sr-Latn-RS" dirty="0">
                <a:latin typeface="Times New Roman" pitchFamily="18" charset="0"/>
                <a:cs typeface="Times New Roman" pitchFamily="18" charset="0"/>
              </a:rPr>
              <a:t> around the pin</a:t>
            </a:r>
            <a:r>
              <a:rPr lang="vi-VN"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algn="l" rtl="0">
              <a:buFont typeface="Arial" charset="0"/>
              <a:buChar char="•"/>
              <a:defRPr/>
            </a:pPr>
            <a:r>
              <a:rPr lang="sr-Latn-RS" dirty="0">
                <a:latin typeface="Times New Roman" pitchFamily="18" charset="0"/>
                <a:cs typeface="Times New Roman" pitchFamily="18" charset="0"/>
              </a:rPr>
              <a:t>Bulky (heavy to carry)</a:t>
            </a:r>
          </a:p>
          <a:p>
            <a:pPr algn="l" rtl="0">
              <a:buFont typeface="Arial" charset="0"/>
              <a:buChar char="•"/>
              <a:defRPr/>
            </a:pPr>
            <a:r>
              <a:rPr lang="vi-VN" dirty="0">
                <a:latin typeface="Times New Roman" pitchFamily="18" charset="0"/>
                <a:cs typeface="Times New Roman" pitchFamily="18" charset="0"/>
              </a:rPr>
              <a:t>Inadequate stability for certain fractures</a:t>
            </a:r>
            <a:endParaRPr lang="en-US"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advTm="29591"/>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A1F0FA55-624E-4D71-89EF-567D18C0A3FB}"/>
              </a:ext>
            </a:extLst>
          </p:cNvPr>
          <p:cNvSpPr>
            <a:spLocks noGrp="1" noChangeArrowheads="1"/>
          </p:cNvSpPr>
          <p:nvPr>
            <p:ph type="title"/>
          </p:nvPr>
        </p:nvSpPr>
        <p:spPr>
          <a:xfrm>
            <a:off x="609600" y="228600"/>
            <a:ext cx="7772400" cy="1227138"/>
          </a:xfrm>
        </p:spPr>
        <p:txBody>
          <a:bodyPr/>
          <a:lstStyle/>
          <a:p>
            <a:pPr algn="ctr" rtl="0">
              <a:defRPr/>
            </a:pPr>
            <a:r>
              <a:rPr lang="en-US" sz="4000" dirty="0">
                <a:solidFill>
                  <a:srgbClr val="FFFF00"/>
                </a:solidFill>
                <a:latin typeface="Times New Roman" pitchFamily="18" charset="0"/>
                <a:cs typeface="Times New Roman" pitchFamily="18" charset="0"/>
              </a:rPr>
              <a:t>Indications</a:t>
            </a:r>
          </a:p>
        </p:txBody>
      </p:sp>
      <p:sp>
        <p:nvSpPr>
          <p:cNvPr id="173059" name="Rectangle 3">
            <a:extLst>
              <a:ext uri="{FF2B5EF4-FFF2-40B4-BE49-F238E27FC236}">
                <a16:creationId xmlns:a16="http://schemas.microsoft.com/office/drawing/2014/main" id="{65A69CDC-BDBF-4FC4-BC40-4B9F79BFAF0E}"/>
              </a:ext>
            </a:extLst>
          </p:cNvPr>
          <p:cNvSpPr>
            <a:spLocks noGrp="1" noChangeArrowheads="1"/>
          </p:cNvSpPr>
          <p:nvPr>
            <p:ph sz="half" idx="1"/>
          </p:nvPr>
        </p:nvSpPr>
        <p:spPr>
          <a:xfrm>
            <a:off x="4648200" y="1447800"/>
            <a:ext cx="4876800" cy="5029200"/>
          </a:xfrm>
        </p:spPr>
        <p:txBody>
          <a:bodyPr>
            <a:normAutofit fontScale="92500" lnSpcReduction="20000"/>
          </a:bodyPr>
          <a:lstStyle/>
          <a:p>
            <a:pPr algn="l" rtl="0">
              <a:lnSpc>
                <a:spcPct val="80000"/>
              </a:lnSpc>
              <a:buFont typeface="Arial" charset="0"/>
              <a:buNone/>
              <a:defRPr/>
            </a:pPr>
            <a:endParaRPr lang="sr-Latn-RS" dirty="0">
              <a:latin typeface="Times New Roman" pitchFamily="18" charset="0"/>
              <a:cs typeface="Times New Roman" pitchFamily="18" charset="0"/>
            </a:endParaRPr>
          </a:p>
          <a:p>
            <a:pPr algn="l" rtl="0">
              <a:lnSpc>
                <a:spcPct val="80000"/>
              </a:lnSpc>
              <a:buFont typeface="Arial" charset="0"/>
              <a:buNone/>
              <a:defRPr/>
            </a:pPr>
            <a:r>
              <a:rPr lang="en-US" dirty="0">
                <a:latin typeface="Times New Roman" pitchFamily="18" charset="0"/>
                <a:cs typeface="Times New Roman" pitchFamily="18" charset="0"/>
              </a:rPr>
              <a:t>They are most often used in:</a:t>
            </a:r>
          </a:p>
          <a:p>
            <a:pPr algn="l" rtl="0">
              <a:lnSpc>
                <a:spcPct val="80000"/>
              </a:lnSpc>
              <a:buFont typeface="Arial" charset="0"/>
              <a:buNone/>
              <a:defRPr/>
            </a:pPr>
            <a:endParaRPr lang="en-US" dirty="0">
              <a:latin typeface="Times New Roman" pitchFamily="18" charset="0"/>
              <a:cs typeface="Times New Roman" pitchFamily="18" charset="0"/>
            </a:endParaRPr>
          </a:p>
          <a:p>
            <a:pPr algn="l" rtl="0">
              <a:lnSpc>
                <a:spcPct val="80000"/>
              </a:lnSpc>
              <a:buFont typeface="Arial" charset="0"/>
              <a:buNone/>
              <a:defRPr/>
            </a:pPr>
            <a:r>
              <a:rPr lang="en-US" dirty="0">
                <a:latin typeface="Times New Roman" pitchFamily="18" charset="0"/>
                <a:cs typeface="Times New Roman" pitchFamily="18" charset="0"/>
              </a:rPr>
              <a:t>Tibia</a:t>
            </a:r>
          </a:p>
          <a:p>
            <a:pPr algn="l" rtl="0">
              <a:lnSpc>
                <a:spcPct val="80000"/>
              </a:lnSpc>
              <a:buFont typeface="Arial" charset="0"/>
              <a:buNone/>
              <a:defRPr/>
            </a:pPr>
            <a:r>
              <a:rPr lang="en-US" dirty="0">
                <a:latin typeface="Times New Roman" pitchFamily="18" charset="0"/>
                <a:cs typeface="Times New Roman" pitchFamily="18" charset="0"/>
              </a:rPr>
              <a:t>Distal radius</a:t>
            </a:r>
          </a:p>
          <a:p>
            <a:pPr algn="l" rtl="0">
              <a:lnSpc>
                <a:spcPct val="80000"/>
              </a:lnSpc>
              <a:buFont typeface="Arial" charset="0"/>
              <a:buNone/>
              <a:defRPr/>
            </a:pPr>
            <a:endParaRPr lang="en-US" dirty="0">
              <a:latin typeface="Times New Roman" pitchFamily="18" charset="0"/>
              <a:cs typeface="Times New Roman" pitchFamily="18" charset="0"/>
            </a:endParaRPr>
          </a:p>
          <a:p>
            <a:pPr algn="l" rtl="0">
              <a:lnSpc>
                <a:spcPct val="80000"/>
              </a:lnSpc>
              <a:buFont typeface="Arial" charset="0"/>
              <a:buNone/>
              <a:defRPr/>
            </a:pPr>
            <a:r>
              <a:rPr lang="en-US" dirty="0">
                <a:latin typeface="Times New Roman" pitchFamily="18" charset="0"/>
                <a:cs typeface="Times New Roman" pitchFamily="18" charset="0"/>
              </a:rPr>
              <a:t>Less commonly used:</a:t>
            </a:r>
          </a:p>
          <a:p>
            <a:pPr algn="l" rtl="0">
              <a:lnSpc>
                <a:spcPct val="80000"/>
              </a:lnSpc>
              <a:buFont typeface="Arial" charset="0"/>
              <a:buNone/>
              <a:defRPr/>
            </a:pPr>
            <a:r>
              <a:rPr lang="en-US" dirty="0">
                <a:latin typeface="Times New Roman" pitchFamily="18" charset="0"/>
                <a:cs typeface="Times New Roman" pitchFamily="18" charset="0"/>
              </a:rPr>
              <a:t> </a:t>
            </a:r>
          </a:p>
          <a:p>
            <a:pPr algn="l" rtl="0">
              <a:lnSpc>
                <a:spcPct val="80000"/>
              </a:lnSpc>
              <a:buFont typeface="Arial" charset="0"/>
              <a:buNone/>
              <a:defRPr/>
            </a:pPr>
            <a:r>
              <a:rPr lang="en-US" dirty="0">
                <a:latin typeface="Times New Roman" pitchFamily="18" charset="0"/>
                <a:cs typeface="Times New Roman" pitchFamily="18" charset="0"/>
              </a:rPr>
              <a:t>Femur</a:t>
            </a:r>
          </a:p>
          <a:p>
            <a:pPr algn="l" rtl="0">
              <a:lnSpc>
                <a:spcPct val="80000"/>
              </a:lnSpc>
              <a:buFont typeface="Arial" charset="0"/>
              <a:buNone/>
              <a:defRPr/>
            </a:pPr>
            <a:r>
              <a:rPr lang="en-US" dirty="0">
                <a:latin typeface="Times New Roman" pitchFamily="18" charset="0"/>
                <a:cs typeface="Times New Roman" pitchFamily="18" charset="0"/>
              </a:rPr>
              <a:t>Humerus</a:t>
            </a:r>
          </a:p>
          <a:p>
            <a:pPr algn="l" rtl="0">
              <a:lnSpc>
                <a:spcPct val="80000"/>
              </a:lnSpc>
              <a:buFont typeface="Arial" charset="0"/>
              <a:buNone/>
              <a:defRPr/>
            </a:pPr>
            <a:r>
              <a:rPr lang="en-US" dirty="0">
                <a:latin typeface="Times New Roman" pitchFamily="18" charset="0"/>
                <a:cs typeface="Times New Roman" pitchFamily="18" charset="0"/>
              </a:rPr>
              <a:t>Forearm</a:t>
            </a:r>
            <a:endParaRPr lang="en-US" sz="2800" dirty="0">
              <a:effectLst>
                <a:outerShdw blurRad="38100" dist="38100" dir="2700000" algn="tl">
                  <a:srgbClr val="000000"/>
                </a:outerShdw>
              </a:effectLst>
              <a:latin typeface="Arial" charset="0"/>
            </a:endParaRPr>
          </a:p>
          <a:p>
            <a:pPr algn="l" rtl="0">
              <a:lnSpc>
                <a:spcPct val="80000"/>
              </a:lnSpc>
              <a:buFont typeface="Arial" charset="0"/>
              <a:buChar char="•"/>
              <a:defRPr/>
            </a:pPr>
            <a:endParaRPr lang="en-US" dirty="0">
              <a:effectLst>
                <a:outerShdw blurRad="38100" dist="38100" dir="2700000" algn="tl">
                  <a:srgbClr val="000000"/>
                </a:outerShdw>
              </a:effectLst>
              <a:latin typeface="Arial" charset="0"/>
            </a:endParaRPr>
          </a:p>
        </p:txBody>
      </p:sp>
      <p:sp>
        <p:nvSpPr>
          <p:cNvPr id="4" name="Content Placeholder 3">
            <a:extLst>
              <a:ext uri="{FF2B5EF4-FFF2-40B4-BE49-F238E27FC236}">
                <a16:creationId xmlns:a16="http://schemas.microsoft.com/office/drawing/2014/main" id="{A48E006E-5B18-4CF2-88C3-053B1A3BF035}"/>
              </a:ext>
            </a:extLst>
          </p:cNvPr>
          <p:cNvSpPr>
            <a:spLocks noGrp="1"/>
          </p:cNvSpPr>
          <p:nvPr>
            <p:ph sz="half" idx="2"/>
          </p:nvPr>
        </p:nvSpPr>
        <p:spPr>
          <a:xfrm>
            <a:off x="228600" y="1752600"/>
            <a:ext cx="3813175" cy="4724400"/>
          </a:xfrm>
        </p:spPr>
        <p:txBody>
          <a:bodyPr>
            <a:normAutofit fontScale="92500" lnSpcReduction="20000"/>
          </a:bodyPr>
          <a:lstStyle/>
          <a:p>
            <a:pPr marL="514350" indent="-514350" algn="l" rtl="0">
              <a:buFont typeface="+mj-lt"/>
              <a:buAutoNum type="arabicPeriod"/>
              <a:defRPr/>
            </a:pPr>
            <a:r>
              <a:rPr lang="vi-VN" dirty="0">
                <a:latin typeface="Times New Roman" pitchFamily="18" charset="0"/>
                <a:cs typeface="Times New Roman" pitchFamily="18" charset="0"/>
              </a:rPr>
              <a:t>Open fractures</a:t>
            </a:r>
            <a:endParaRPr lang="sr-Latn-RS" dirty="0">
              <a:latin typeface="Times New Roman" pitchFamily="18" charset="0"/>
              <a:cs typeface="Times New Roman" pitchFamily="18" charset="0"/>
            </a:endParaRPr>
          </a:p>
          <a:p>
            <a:pPr marL="514350" indent="-514350" algn="l" rtl="0">
              <a:buFont typeface="+mj-lt"/>
              <a:buAutoNum type="arabicPeriod"/>
              <a:defRPr/>
            </a:pPr>
            <a:r>
              <a:rPr lang="vi-VN" dirty="0">
                <a:latin typeface="Times New Roman" pitchFamily="18" charset="0"/>
                <a:cs typeface="Times New Roman" pitchFamily="18" charset="0"/>
              </a:rPr>
              <a:t>Closed fractures</a:t>
            </a:r>
            <a:r>
              <a:rPr lang="sr-Latn-RS" dirty="0">
                <a:latin typeface="Times New Roman" pitchFamily="18" charset="0"/>
                <a:cs typeface="Times New Roman" pitchFamily="18" charset="0"/>
              </a:rPr>
              <a:t> with compromise of </a:t>
            </a:r>
            <a:r>
              <a:rPr lang="vi-VN" dirty="0">
                <a:latin typeface="Times New Roman" pitchFamily="18" charset="0"/>
                <a:cs typeface="Times New Roman" pitchFamily="18" charset="0"/>
              </a:rPr>
              <a:t>soft tissue</a:t>
            </a:r>
            <a:r>
              <a:rPr lang="sr-Latn-RS" dirty="0">
                <a:latin typeface="Times New Roman" pitchFamily="18" charset="0"/>
                <a:cs typeface="Times New Roman" pitchFamily="18" charset="0"/>
              </a:rPr>
              <a:t>s</a:t>
            </a:r>
          </a:p>
          <a:p>
            <a:pPr marL="514350" indent="-514350" algn="l" rtl="0">
              <a:buFont typeface="+mj-lt"/>
              <a:buAutoNum type="arabicPeriod"/>
              <a:defRPr/>
            </a:pPr>
            <a:r>
              <a:rPr lang="vi-VN" dirty="0">
                <a:latin typeface="Times New Roman" pitchFamily="18" charset="0"/>
                <a:cs typeface="Times New Roman" pitchFamily="18" charset="0"/>
              </a:rPr>
              <a:t>Periarticular fractures</a:t>
            </a:r>
            <a:endParaRPr lang="sr-Latn-RS" dirty="0">
              <a:latin typeface="Times New Roman" pitchFamily="18" charset="0"/>
              <a:cs typeface="Times New Roman" pitchFamily="18" charset="0"/>
            </a:endParaRPr>
          </a:p>
          <a:p>
            <a:pPr marL="514350" indent="-514350" algn="l" rtl="0">
              <a:buFont typeface="+mj-lt"/>
              <a:buAutoNum type="arabicPeriod"/>
              <a:defRPr/>
            </a:pPr>
            <a:r>
              <a:rPr lang="vi-VN" dirty="0">
                <a:latin typeface="Times New Roman" pitchFamily="18" charset="0"/>
                <a:cs typeface="Times New Roman" pitchFamily="18" charset="0"/>
              </a:rPr>
              <a:t>Polytrauma /</a:t>
            </a:r>
            <a:r>
              <a:rPr lang="sr-Latn-RS" dirty="0">
                <a:solidFill>
                  <a:srgbClr val="FFFF00"/>
                </a:solidFill>
                <a:latin typeface="Times New Roman" pitchFamily="18" charset="0"/>
                <a:cs typeface="Times New Roman" pitchFamily="18" charset="0"/>
              </a:rPr>
              <a:t>damage control</a:t>
            </a:r>
          </a:p>
          <a:p>
            <a:pPr marL="514350" indent="-514350" algn="l" rtl="0">
              <a:buFont typeface="+mj-lt"/>
              <a:buAutoNum type="arabicPeriod"/>
              <a:defRPr/>
            </a:pPr>
            <a:r>
              <a:rPr lang="vi-VN" dirty="0">
                <a:latin typeface="Times New Roman" pitchFamily="18" charset="0"/>
                <a:cs typeface="Times New Roman" pitchFamily="18" charset="0"/>
              </a:rPr>
              <a:t>Pelvic fractures</a:t>
            </a:r>
            <a:endParaRPr lang="sr-Latn-RS" dirty="0">
              <a:latin typeface="Times New Roman" pitchFamily="18" charset="0"/>
              <a:cs typeface="Times New Roman" pitchFamily="18" charset="0"/>
            </a:endParaRPr>
          </a:p>
          <a:p>
            <a:pPr marL="514350" indent="-514350" algn="l" rtl="0">
              <a:buFont typeface="+mj-lt"/>
              <a:buAutoNum type="arabicPeriod"/>
              <a:defRPr/>
            </a:pPr>
            <a:r>
              <a:rPr lang="vi-VN" dirty="0">
                <a:latin typeface="Times New Roman" pitchFamily="18" charset="0"/>
                <a:cs typeface="Times New Roman" pitchFamily="18" charset="0"/>
              </a:rPr>
              <a:t>Children's fractures</a:t>
            </a:r>
            <a:endParaRPr lang="en-US" dirty="0">
              <a:latin typeface="Times New Roman" pitchFamily="18" charset="0"/>
              <a:cs typeface="Times New Roman" pitchFamily="18" charset="0"/>
            </a:endParaRPr>
          </a:p>
        </p:txBody>
      </p:sp>
    </p:spTree>
  </p:cSld>
  <p:clrMapOvr>
    <a:masterClrMapping/>
  </p:clrMapOvr>
  <p:transition advTm="32561"/>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92807-F65E-4F44-A475-BCC5A00B4997}"/>
              </a:ext>
            </a:extLst>
          </p:cNvPr>
          <p:cNvSpPr>
            <a:spLocks noGrp="1"/>
          </p:cNvSpPr>
          <p:nvPr>
            <p:ph type="title"/>
          </p:nvPr>
        </p:nvSpPr>
        <p:spPr>
          <a:xfrm>
            <a:off x="533400" y="152400"/>
            <a:ext cx="7772400" cy="1295400"/>
          </a:xfrm>
        </p:spPr>
        <p:txBody>
          <a:bodyPr/>
          <a:lstStyle/>
          <a:p>
            <a:pPr algn="ctr" rtl="0">
              <a:defRPr/>
            </a:pPr>
            <a:r>
              <a:rPr lang="en-US" dirty="0">
                <a:solidFill>
                  <a:srgbClr val="FFFF00"/>
                </a:solidFill>
                <a:latin typeface="Times New Roman" pitchFamily="18" charset="0"/>
                <a:cs typeface="Times New Roman" pitchFamily="18" charset="0"/>
              </a:rPr>
              <a:t>Open fractures</a:t>
            </a:r>
            <a:br>
              <a:rPr lang="en-US" dirty="0">
                <a:solidFill>
                  <a:srgbClr val="FFFF00"/>
                </a:solidFill>
                <a:latin typeface="Times New Roman" pitchFamily="18" charset="0"/>
                <a:cs typeface="Times New Roman" pitchFamily="18" charset="0"/>
              </a:rPr>
            </a:br>
            <a:endParaRPr lang="en-US" dirty="0">
              <a:solidFill>
                <a:srgbClr val="FFFF00"/>
              </a:solidFill>
              <a:latin typeface="Times New Roman" pitchFamily="18" charset="0"/>
              <a:cs typeface="Times New Roman" pitchFamily="18" charset="0"/>
            </a:endParaRPr>
          </a:p>
        </p:txBody>
      </p:sp>
      <p:sp>
        <p:nvSpPr>
          <p:cNvPr id="79875" name="Content Placeholder 3">
            <a:extLst>
              <a:ext uri="{FF2B5EF4-FFF2-40B4-BE49-F238E27FC236}">
                <a16:creationId xmlns:a16="http://schemas.microsoft.com/office/drawing/2014/main" id="{F1227836-9FD7-4709-8347-FD6A0A221D9F}"/>
              </a:ext>
            </a:extLst>
          </p:cNvPr>
          <p:cNvSpPr>
            <a:spLocks noGrp="1"/>
          </p:cNvSpPr>
          <p:nvPr>
            <p:ph sz="half" idx="1"/>
          </p:nvPr>
        </p:nvSpPr>
        <p:spPr>
          <a:xfrm>
            <a:off x="381000" y="1676400"/>
            <a:ext cx="4876800" cy="4876800"/>
          </a:xfrm>
        </p:spPr>
        <p:txBody>
          <a:bodyPr/>
          <a:lstStyle/>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Variability in severity: I - IIIC</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Surgical "urgency": 6-8 hours</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Time for antibiotics and debridement is crucial</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Choice of antibiotics?</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Cephalosporins I gen. (Cefazolin 1g/8h)</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Clindamycin (600mg/12h) + Probiotic</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Aminoglycosides (Amikacin 1g/24h)</a:t>
            </a:r>
          </a:p>
          <a:p>
            <a:pPr marL="0" indent="0" algn="l" rtl="0">
              <a:buFont typeface="Arial" panose="020B0604020202020204" pitchFamily="34" charset="0"/>
              <a:buNone/>
            </a:pPr>
            <a:r>
              <a:rPr lang="en-US" altLang="en-US" sz="2400" dirty="0">
                <a:latin typeface="Times New Roman" panose="02020603050405020304" pitchFamily="18" charset="0"/>
                <a:cs typeface="Times New Roman" panose="02020603050405020304" pitchFamily="18" charset="0"/>
              </a:rPr>
              <a:t>Metronidazole (500mg/8h)</a:t>
            </a:r>
          </a:p>
        </p:txBody>
      </p:sp>
      <p:pic>
        <p:nvPicPr>
          <p:cNvPr id="145410" name="Picture 2">
            <a:extLst>
              <a:ext uri="{FF2B5EF4-FFF2-40B4-BE49-F238E27FC236}">
                <a16:creationId xmlns:a16="http://schemas.microsoft.com/office/drawing/2014/main" id="{7782D6F7-75C3-41F2-9831-AFB741B2F1E7}"/>
              </a:ext>
            </a:extLst>
          </p:cNvPr>
          <p:cNvPicPr>
            <a:picLocks noGrp="1" noChangeAspect="1" noChangeArrowheads="1"/>
          </p:cNvPicPr>
          <p:nvPr>
            <p:ph sz="half" idx="2"/>
          </p:nvPr>
        </p:nvPicPr>
        <p:blipFill>
          <a:blip r:embed="rId2"/>
          <a:srcRect/>
          <a:stretch>
            <a:fillRect/>
          </a:stretch>
        </p:blipFill>
        <p:spPr>
          <a:xfrm>
            <a:off x="5638800" y="1798638"/>
            <a:ext cx="2514600" cy="3984625"/>
          </a:xfrm>
          <a:effectLst>
            <a:prstShdw prst="shdw17" dist="17961" dir="2700000">
              <a:schemeClr val="accent1">
                <a:gamma/>
                <a:shade val="60000"/>
                <a:invGamma/>
              </a:schemeClr>
            </a:prstShdw>
          </a:effectLst>
        </p:spPr>
      </p:pic>
      <p:pic>
        <p:nvPicPr>
          <p:cNvPr id="145411" name="Picture 3">
            <a:extLst>
              <a:ext uri="{FF2B5EF4-FFF2-40B4-BE49-F238E27FC236}">
                <a16:creationId xmlns:a16="http://schemas.microsoft.com/office/drawing/2014/main" id="{3AD33BC1-5263-48E1-A1A0-47F73DB1BA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524000"/>
            <a:ext cx="2963863" cy="4505325"/>
          </a:xfrm>
          <a:prstGeom prst="rect">
            <a:avLst/>
          </a:prstGeom>
          <a:noFill/>
          <a:ln>
            <a:noFill/>
          </a:ln>
          <a:effectLst>
            <a:prstShdw prst="shdw17" dist="17961" dir="2700000">
              <a:srgbClr val="672574"/>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6248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1250"/>
                                  </p:stCondLst>
                                  <p:childTnLst>
                                    <p:set>
                                      <p:cBhvr>
                                        <p:cTn id="6" dur="1" fill="hold">
                                          <p:stCondLst>
                                            <p:cond delay="0"/>
                                          </p:stCondLst>
                                        </p:cTn>
                                        <p:tgtEl>
                                          <p:spTgt spid="145411"/>
                                        </p:tgtEl>
                                        <p:attrNameLst>
                                          <p:attrName>style.visibility</p:attrName>
                                        </p:attrNameLst>
                                      </p:cBhvr>
                                      <p:to>
                                        <p:strVal val="visible"/>
                                      </p:to>
                                    </p:set>
                                    <p:animEffect transition="in" filter="fade">
                                      <p:cBhvr>
                                        <p:cTn id="7" dur="500"/>
                                        <p:tgtEl>
                                          <p:spTgt spid="145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1852934-CBBF-4AA9-B95D-5073C936A5E5}"/>
              </a:ext>
            </a:extLst>
          </p:cNvPr>
          <p:cNvSpPr>
            <a:spLocks noGrp="1" noChangeArrowheads="1"/>
          </p:cNvSpPr>
          <p:nvPr>
            <p:ph type="title"/>
          </p:nvPr>
        </p:nvSpPr>
        <p:spPr>
          <a:xfrm>
            <a:off x="685800" y="304800"/>
            <a:ext cx="7772400" cy="1143000"/>
          </a:xfrm>
        </p:spPr>
        <p:txBody>
          <a:bodyPr>
            <a:normAutofit/>
          </a:bodyPr>
          <a:lstStyle/>
          <a:p>
            <a:pPr algn="l" rtl="0">
              <a:defRPr/>
            </a:pPr>
            <a:r>
              <a:rPr lang="en-US" sz="4800" dirty="0">
                <a:solidFill>
                  <a:srgbClr val="FFFF00"/>
                </a:solidFill>
                <a:latin typeface="Times New Roman" pitchFamily="18" charset="0"/>
                <a:cs typeface="Times New Roman" pitchFamily="18" charset="0"/>
              </a:rPr>
              <a:t>Open fractures</a:t>
            </a:r>
          </a:p>
        </p:txBody>
      </p:sp>
      <p:sp>
        <p:nvSpPr>
          <p:cNvPr id="24579" name="Rectangle 3">
            <a:extLst>
              <a:ext uri="{FF2B5EF4-FFF2-40B4-BE49-F238E27FC236}">
                <a16:creationId xmlns:a16="http://schemas.microsoft.com/office/drawing/2014/main" id="{0E89CF12-CCA2-4F8F-88F8-7D00899F9480}"/>
              </a:ext>
            </a:extLst>
          </p:cNvPr>
          <p:cNvSpPr>
            <a:spLocks noGrp="1" noChangeArrowheads="1"/>
          </p:cNvSpPr>
          <p:nvPr>
            <p:ph type="body" sz="half" idx="1"/>
          </p:nvPr>
        </p:nvSpPr>
        <p:spPr>
          <a:xfrm>
            <a:off x="304800" y="1600200"/>
            <a:ext cx="4191000" cy="3581400"/>
          </a:xfrm>
        </p:spPr>
        <p:txBody>
          <a:bodyPr/>
          <a:lstStyle/>
          <a:p>
            <a:pPr marL="514350" indent="-514350" algn="l" rtl="0">
              <a:buFont typeface="+mj-lt"/>
              <a:buAutoNum type="arabicPeriod"/>
              <a:defRPr/>
            </a:pPr>
            <a:r>
              <a:rPr lang="en-US" sz="2800" dirty="0">
                <a:latin typeface="Times New Roman" pitchFamily="18" charset="0"/>
                <a:cs typeface="Times New Roman" pitchFamily="18" charset="0"/>
              </a:rPr>
              <a:t>Avoids the site of injury</a:t>
            </a:r>
          </a:p>
          <a:p>
            <a:pPr marL="514350" indent="-514350" algn="l" rtl="0">
              <a:buFont typeface="+mj-lt"/>
              <a:buAutoNum type="arabicPeriod"/>
              <a:defRPr/>
            </a:pPr>
            <a:r>
              <a:rPr lang="en-US" sz="2800" dirty="0">
                <a:latin typeface="Times New Roman" pitchFamily="18" charset="0"/>
                <a:cs typeface="Times New Roman" pitchFamily="18" charset="0"/>
              </a:rPr>
              <a:t>Avoids additional injuries to soft tissues and vascularization</a:t>
            </a:r>
            <a:endParaRPr lang="en-US" sz="2800" dirty="0">
              <a:effectLst>
                <a:outerShdw blurRad="38100" dist="38100" dir="2700000" algn="tl">
                  <a:srgbClr val="000000"/>
                </a:outerShdw>
              </a:effectLst>
              <a:latin typeface="Times New Roman" pitchFamily="18" charset="0"/>
              <a:cs typeface="Times New Roman" pitchFamily="18" charset="0"/>
            </a:endParaRPr>
          </a:p>
        </p:txBody>
      </p:sp>
      <p:pic>
        <p:nvPicPr>
          <p:cNvPr id="80900" name="Picture 6" descr="ex2">
            <a:extLst>
              <a:ext uri="{FF2B5EF4-FFF2-40B4-BE49-F238E27FC236}">
                <a16:creationId xmlns:a16="http://schemas.microsoft.com/office/drawing/2014/main" id="{5D8E7F5B-9881-4378-AA8F-FEEC13F1F13E}"/>
              </a:ext>
            </a:extLst>
          </p:cNvPr>
          <p:cNvPicPr>
            <a:picLocks noGrp="1" noChangeAspect="1" noChangeArrowheads="1"/>
          </p:cNvPicPr>
          <p:nvPr>
            <p:ph type="clipArt" sz="half" idx="2"/>
          </p:nvPr>
        </p:nvPicPr>
        <p:blipFill>
          <a:blip r:embed="rId2">
            <a:lum bright="12000"/>
            <a:extLst>
              <a:ext uri="{28A0092B-C50C-407E-A947-70E740481C1C}">
                <a14:useLocalDpi xmlns:a14="http://schemas.microsoft.com/office/drawing/2010/main" val="0"/>
              </a:ext>
            </a:extLst>
          </a:blip>
          <a:srcRect/>
          <a:stretch>
            <a:fillRect/>
          </a:stretch>
        </p:blipFill>
        <p:spPr>
          <a:xfrm>
            <a:off x="914400" y="4724400"/>
            <a:ext cx="3276600" cy="1765300"/>
          </a:xfrm>
          <a:noFill/>
          <a:ln>
            <a:solidFill>
              <a:schemeClr val="tx1"/>
            </a:solidFill>
            <a:miter lim="800000"/>
            <a:headEnd/>
            <a:tailEnd/>
          </a:ln>
        </p:spPr>
      </p:pic>
      <p:pic>
        <p:nvPicPr>
          <p:cNvPr id="80901" name="Picture 8" descr="ex4">
            <a:extLst>
              <a:ext uri="{FF2B5EF4-FFF2-40B4-BE49-F238E27FC236}">
                <a16:creationId xmlns:a16="http://schemas.microsoft.com/office/drawing/2014/main" id="{21277718-411F-4755-9386-1A94EB2554CA}"/>
              </a:ext>
            </a:extLst>
          </p:cNvPr>
          <p:cNvPicPr>
            <a:picLocks noChangeAspect="1" noChangeArrowheads="1"/>
          </p:cNvPicPr>
          <p:nvPr/>
        </p:nvPicPr>
        <p:blipFill>
          <a:blip r:embed="rId3">
            <a:lum bright="18000"/>
            <a:extLst>
              <a:ext uri="{28A0092B-C50C-407E-A947-70E740481C1C}">
                <a14:useLocalDpi xmlns:a14="http://schemas.microsoft.com/office/drawing/2010/main" val="0"/>
              </a:ext>
            </a:extLst>
          </a:blip>
          <a:srcRect/>
          <a:stretch>
            <a:fillRect/>
          </a:stretch>
        </p:blipFill>
        <p:spPr bwMode="auto">
          <a:xfrm>
            <a:off x="7239000" y="685800"/>
            <a:ext cx="1673225" cy="3048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0902" name="Picture 9" descr="ex5">
            <a:extLst>
              <a:ext uri="{FF2B5EF4-FFF2-40B4-BE49-F238E27FC236}">
                <a16:creationId xmlns:a16="http://schemas.microsoft.com/office/drawing/2014/main" id="{77E03938-A396-47C4-8327-27C0992C80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048000"/>
            <a:ext cx="3124200" cy="1600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0903" name="Picture 10" descr="ex6">
            <a:extLst>
              <a:ext uri="{FF2B5EF4-FFF2-40B4-BE49-F238E27FC236}">
                <a16:creationId xmlns:a16="http://schemas.microsoft.com/office/drawing/2014/main" id="{1E198DA2-EEC6-4EBD-9683-BB8C918AA0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4800600"/>
            <a:ext cx="3733800" cy="16589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Tm="31841"/>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A8ACE382-1D9D-47E9-8706-7E74AB3C2C27}"/>
              </a:ext>
            </a:extLst>
          </p:cNvPr>
          <p:cNvSpPr>
            <a:spLocks noGrp="1" noChangeArrowheads="1"/>
          </p:cNvSpPr>
          <p:nvPr>
            <p:ph type="title"/>
          </p:nvPr>
        </p:nvSpPr>
        <p:spPr>
          <a:xfrm>
            <a:off x="0" y="0"/>
            <a:ext cx="8839200" cy="1752600"/>
          </a:xfrm>
        </p:spPr>
        <p:txBody>
          <a:bodyPr>
            <a:noAutofit/>
          </a:bodyPr>
          <a:lstStyle/>
          <a:p>
            <a:pPr algn="ctr" rtl="0">
              <a:defRPr/>
            </a:pPr>
            <a:r>
              <a:rPr lang="en-US" sz="4000" dirty="0">
                <a:solidFill>
                  <a:srgbClr val="FFFF00"/>
                </a:solidFill>
                <a:latin typeface="Times New Roman" pitchFamily="18" charset="0"/>
                <a:cs typeface="Times New Roman" pitchFamily="18" charset="0"/>
              </a:rPr>
              <a:t>Closed fractures with compromise of soft tissues</a:t>
            </a:r>
          </a:p>
        </p:txBody>
      </p:sp>
      <p:sp>
        <p:nvSpPr>
          <p:cNvPr id="29699" name="Rectangle 3">
            <a:extLst>
              <a:ext uri="{FF2B5EF4-FFF2-40B4-BE49-F238E27FC236}">
                <a16:creationId xmlns:a16="http://schemas.microsoft.com/office/drawing/2014/main" id="{105327DA-9DFF-448A-A43E-35F1D07519A9}"/>
              </a:ext>
            </a:extLst>
          </p:cNvPr>
          <p:cNvSpPr>
            <a:spLocks noGrp="1" noChangeArrowheads="1"/>
          </p:cNvSpPr>
          <p:nvPr>
            <p:ph type="body" sz="half" idx="1"/>
          </p:nvPr>
        </p:nvSpPr>
        <p:spPr>
          <a:xfrm>
            <a:off x="762000" y="1524000"/>
            <a:ext cx="4953000" cy="2286000"/>
          </a:xfrm>
        </p:spPr>
        <p:txBody>
          <a:bodyPr/>
          <a:lstStyle/>
          <a:p>
            <a:pPr algn="l" rtl="0">
              <a:buFont typeface="Arial" charset="0"/>
              <a:buChar char="•"/>
              <a:defRPr/>
            </a:pPr>
            <a:endParaRPr lang="en-US" sz="4400" dirty="0">
              <a:effectLst>
                <a:outerShdw blurRad="38100" dist="38100" dir="2700000" algn="tl">
                  <a:srgbClr val="000000"/>
                </a:outerShdw>
              </a:effectLst>
            </a:endParaRPr>
          </a:p>
          <a:p>
            <a:pPr algn="l" rtl="0">
              <a:buFont typeface="Arial" charset="0"/>
              <a:buChar char="•"/>
              <a:defRPr/>
            </a:pPr>
            <a:r>
              <a:rPr lang="sr-Latn-RS" dirty="0">
                <a:latin typeface="Times New Roman" pitchFamily="18" charset="0"/>
                <a:cs typeface="Times New Roman" pitchFamily="18" charset="0"/>
              </a:rPr>
              <a:t>Swelling</a:t>
            </a:r>
          </a:p>
          <a:p>
            <a:pPr algn="l" rtl="0">
              <a:buFont typeface="Arial" charset="0"/>
              <a:buChar char="•"/>
              <a:defRPr/>
            </a:pPr>
            <a:r>
              <a:rPr lang="en-US" dirty="0">
                <a:latin typeface="Times New Roman" pitchFamily="18" charset="0"/>
                <a:cs typeface="Times New Roman" pitchFamily="18" charset="0"/>
              </a:rPr>
              <a:t>F</a:t>
            </a:r>
            <a:r>
              <a:rPr lang="sr-Latn-RS" dirty="0">
                <a:latin typeface="Times New Roman" pitchFamily="18" charset="0"/>
                <a:cs typeface="Times New Roman" pitchFamily="18" charset="0"/>
              </a:rPr>
              <a:t>racture bullous changes</a:t>
            </a:r>
            <a:r>
              <a:rPr lang="en-US" dirty="0">
                <a:latin typeface="Times New Roman" pitchFamily="18" charset="0"/>
                <a:cs typeface="Times New Roman" pitchFamily="18" charset="0"/>
              </a:rPr>
              <a:t> </a:t>
            </a:r>
          </a:p>
        </p:txBody>
      </p:sp>
      <p:pic>
        <p:nvPicPr>
          <p:cNvPr id="81924" name="Picture 6" descr="ex59">
            <a:extLst>
              <a:ext uri="{FF2B5EF4-FFF2-40B4-BE49-F238E27FC236}">
                <a16:creationId xmlns:a16="http://schemas.microsoft.com/office/drawing/2014/main" id="{B5235F1B-7302-4C50-BDBF-416202B6588A}"/>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3697288" y="3733800"/>
            <a:ext cx="1976437" cy="2667000"/>
          </a:xfrm>
          <a:noFill/>
          <a:ln>
            <a:solidFill>
              <a:schemeClr val="tx1"/>
            </a:solidFill>
            <a:miter lim="800000"/>
            <a:headEnd/>
            <a:tailEnd/>
          </a:ln>
        </p:spPr>
      </p:pic>
      <p:pic>
        <p:nvPicPr>
          <p:cNvPr id="81925" name="Picture 7" descr="ex61">
            <a:extLst>
              <a:ext uri="{FF2B5EF4-FFF2-40B4-BE49-F238E27FC236}">
                <a16:creationId xmlns:a16="http://schemas.microsoft.com/office/drawing/2014/main" id="{E73BA8C8-4A47-488E-9446-E17C1CCE9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743200"/>
            <a:ext cx="2274888" cy="3657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Tm="40061"/>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26">
            <a:extLst>
              <a:ext uri="{FF2B5EF4-FFF2-40B4-BE49-F238E27FC236}">
                <a16:creationId xmlns:a16="http://schemas.microsoft.com/office/drawing/2014/main" id="{6886396F-47F5-41AF-B64F-56A3C774893C}"/>
              </a:ext>
            </a:extLst>
          </p:cNvPr>
          <p:cNvSpPr>
            <a:spLocks noGrp="1" noChangeArrowheads="1"/>
          </p:cNvSpPr>
          <p:nvPr>
            <p:ph type="title"/>
          </p:nvPr>
        </p:nvSpPr>
        <p:spPr>
          <a:xfrm>
            <a:off x="0" y="609600"/>
            <a:ext cx="9144000" cy="1143000"/>
          </a:xfrm>
        </p:spPr>
        <p:txBody>
          <a:bodyPr>
            <a:noAutofit/>
          </a:bodyPr>
          <a:lstStyle/>
          <a:p>
            <a:pPr algn="ctr" rtl="0">
              <a:defRPr/>
            </a:pPr>
            <a:r>
              <a:rPr lang="en-US" sz="4000" dirty="0">
                <a:solidFill>
                  <a:srgbClr val="FFFF00"/>
                </a:solidFill>
                <a:latin typeface="Times New Roman" pitchFamily="18" charset="0"/>
                <a:cs typeface="Times New Roman" pitchFamily="18" charset="0"/>
              </a:rPr>
              <a:t>Closed fractures with compromise of soft tissues</a:t>
            </a:r>
            <a:endParaRPr lang="en-US" sz="4000" i="1" dirty="0"/>
          </a:p>
        </p:txBody>
      </p:sp>
      <p:sp>
        <p:nvSpPr>
          <p:cNvPr id="39939" name="Rectangle 1027">
            <a:extLst>
              <a:ext uri="{FF2B5EF4-FFF2-40B4-BE49-F238E27FC236}">
                <a16:creationId xmlns:a16="http://schemas.microsoft.com/office/drawing/2014/main" id="{4061E323-BD80-424E-A73E-B22605D056EF}"/>
              </a:ext>
            </a:extLst>
          </p:cNvPr>
          <p:cNvSpPr>
            <a:spLocks noGrp="1" noChangeArrowheads="1"/>
          </p:cNvSpPr>
          <p:nvPr>
            <p:ph type="body" sz="half" idx="1"/>
          </p:nvPr>
        </p:nvSpPr>
        <p:spPr/>
        <p:txBody>
          <a:bodyPr/>
          <a:lstStyle/>
          <a:p>
            <a:pPr algn="l" rtl="0">
              <a:buFont typeface="Arial" charset="0"/>
              <a:buChar char="•"/>
              <a:defRPr/>
            </a:pPr>
            <a:endParaRPr lang="en-US" sz="4800" dirty="0">
              <a:effectLst>
                <a:outerShdw blurRad="38100" dist="38100" dir="2700000" algn="tl">
                  <a:srgbClr val="000000"/>
                </a:outerShdw>
              </a:effectLst>
            </a:endParaRPr>
          </a:p>
          <a:p>
            <a:pPr algn="l" rtl="0">
              <a:buFont typeface="Arial" charset="0"/>
              <a:buChar char="•"/>
              <a:defRPr/>
            </a:pPr>
            <a:r>
              <a:rPr lang="sr-Latn-RS" dirty="0">
                <a:effectLst>
                  <a:outerShdw blurRad="38100" dist="38100" dir="2700000" algn="tl">
                    <a:srgbClr val="000000"/>
                  </a:outerShdw>
                </a:effectLst>
                <a:latin typeface="Times New Roman" pitchFamily="18" charset="0"/>
                <a:cs typeface="Times New Roman" pitchFamily="18" charset="0"/>
              </a:rPr>
              <a:t>Crash injuries</a:t>
            </a:r>
          </a:p>
          <a:p>
            <a:pPr algn="l" rtl="0">
              <a:buFont typeface="Arial" charset="0"/>
              <a:buChar char="•"/>
              <a:defRPr/>
            </a:pPr>
            <a:r>
              <a:rPr lang="sr-Latn-RS" dirty="0">
                <a:effectLst>
                  <a:outerShdw blurRad="38100" dist="38100" dir="2700000" algn="tl">
                    <a:srgbClr val="000000"/>
                  </a:outerShdw>
                </a:effectLst>
                <a:latin typeface="Times New Roman" pitchFamily="18" charset="0"/>
                <a:cs typeface="Times New Roman" pitchFamily="18" charset="0"/>
              </a:rPr>
              <a:t>Burns</a:t>
            </a:r>
            <a:endParaRPr lang="en-US" dirty="0">
              <a:effectLst>
                <a:outerShdw blurRad="38100" dist="38100" dir="2700000" algn="tl">
                  <a:srgbClr val="000000"/>
                </a:outerShdw>
              </a:effectLst>
              <a:latin typeface="Times New Roman" pitchFamily="18" charset="0"/>
              <a:cs typeface="Times New Roman" pitchFamily="18" charset="0"/>
            </a:endParaRPr>
          </a:p>
          <a:p>
            <a:pPr algn="l" rtl="0">
              <a:buFont typeface="Arial" charset="0"/>
              <a:buChar char="•"/>
              <a:defRPr/>
            </a:pPr>
            <a:endParaRPr lang="en-US" dirty="0">
              <a:effectLst>
                <a:outerShdw blurRad="38100" dist="38100" dir="2700000" algn="tl">
                  <a:srgbClr val="000000"/>
                </a:outerShdw>
              </a:effectLst>
              <a:latin typeface="Arial" charset="0"/>
            </a:endParaRPr>
          </a:p>
          <a:p>
            <a:pPr algn="l" rtl="0">
              <a:buFont typeface="Arial" charset="0"/>
              <a:buChar char="•"/>
              <a:defRPr/>
            </a:pPr>
            <a:endParaRPr lang="en-US" sz="4800" dirty="0">
              <a:effectLst>
                <a:outerShdw blurRad="38100" dist="38100" dir="2700000" algn="tl">
                  <a:srgbClr val="000000"/>
                </a:outerShdw>
              </a:effectLst>
            </a:endParaRPr>
          </a:p>
        </p:txBody>
      </p:sp>
      <p:pic>
        <p:nvPicPr>
          <p:cNvPr id="82948" name="Picture 1031" descr="ex45">
            <a:extLst>
              <a:ext uri="{FF2B5EF4-FFF2-40B4-BE49-F238E27FC236}">
                <a16:creationId xmlns:a16="http://schemas.microsoft.com/office/drawing/2014/main" id="{E1DAAB03-C69F-4A8D-83A6-0688FAFB6B35}"/>
              </a:ext>
            </a:extLst>
          </p:cNvPr>
          <p:cNvPicPr>
            <a:picLocks noGrp="1" noChangeAspect="1" noChangeArrowheads="1"/>
          </p:cNvPicPr>
          <p:nvPr>
            <p:ph type="clipArt" sz="half" idx="2"/>
          </p:nvPr>
        </p:nvPicPr>
        <p:blipFill>
          <a:blip r:embed="rId2">
            <a:lum bright="18000"/>
            <a:extLst>
              <a:ext uri="{28A0092B-C50C-407E-A947-70E740481C1C}">
                <a14:useLocalDpi xmlns:a14="http://schemas.microsoft.com/office/drawing/2010/main" val="0"/>
              </a:ext>
            </a:extLst>
          </a:blip>
          <a:srcRect/>
          <a:stretch>
            <a:fillRect/>
          </a:stretch>
        </p:blipFill>
        <p:spPr>
          <a:xfrm>
            <a:off x="4724400" y="2590800"/>
            <a:ext cx="2465388" cy="3581400"/>
          </a:xfrm>
          <a:noFill/>
          <a:ln>
            <a:solidFill>
              <a:schemeClr val="tx1"/>
            </a:solidFill>
            <a:miter lim="800000"/>
            <a:headEnd/>
            <a:tailEnd/>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CE825-A9C0-4CD6-A135-8768D7BB860F}"/>
              </a:ext>
            </a:extLst>
          </p:cNvPr>
          <p:cNvSpPr>
            <a:spLocks noGrp="1"/>
          </p:cNvSpPr>
          <p:nvPr>
            <p:ph type="title"/>
          </p:nvPr>
        </p:nvSpPr>
        <p:spPr>
          <a:xfrm>
            <a:off x="609600" y="304800"/>
            <a:ext cx="7772400" cy="1455738"/>
          </a:xfrm>
        </p:spPr>
        <p:txBody>
          <a:bodyPr/>
          <a:lstStyle/>
          <a:p>
            <a:pPr algn="ctr" rtl="0">
              <a:defRPr/>
            </a:pPr>
            <a:r>
              <a:rPr lang="en-US" dirty="0">
                <a:solidFill>
                  <a:srgbClr val="FFFF00"/>
                </a:solidFill>
                <a:latin typeface="Times New Roman" pitchFamily="18" charset="0"/>
                <a:cs typeface="Times New Roman" pitchFamily="18" charset="0"/>
              </a:rPr>
              <a:t>Compartment</a:t>
            </a:r>
            <a:r>
              <a:rPr lang="sr-Latn-RS" dirty="0">
                <a:solidFill>
                  <a:srgbClr val="FFFF00"/>
                </a:solidFill>
                <a:latin typeface="Times New Roman" pitchFamily="18" charset="0"/>
                <a:cs typeface="Times New Roman" pitchFamily="18" charset="0"/>
              </a:rPr>
              <a:t> </a:t>
            </a:r>
            <a:r>
              <a:rPr lang="en-US" dirty="0">
                <a:solidFill>
                  <a:srgbClr val="FFFF00"/>
                </a:solidFill>
                <a:latin typeface="Times New Roman" pitchFamily="18" charset="0"/>
                <a:cs typeface="Times New Roman" pitchFamily="18" charset="0"/>
              </a:rPr>
              <a:t>Sy </a:t>
            </a:r>
            <a:br>
              <a:rPr lang="en-US" dirty="0"/>
            </a:br>
            <a:endParaRPr lang="en-US" dirty="0"/>
          </a:p>
        </p:txBody>
      </p:sp>
      <p:sp>
        <p:nvSpPr>
          <p:cNvPr id="3" name="Content Placeholder 2">
            <a:extLst>
              <a:ext uri="{FF2B5EF4-FFF2-40B4-BE49-F238E27FC236}">
                <a16:creationId xmlns:a16="http://schemas.microsoft.com/office/drawing/2014/main" id="{A4EAAD41-C6EA-41A9-9602-1CB9E41E73DE}"/>
              </a:ext>
            </a:extLst>
          </p:cNvPr>
          <p:cNvSpPr>
            <a:spLocks noGrp="1"/>
          </p:cNvSpPr>
          <p:nvPr>
            <p:ph sz="half" idx="1"/>
          </p:nvPr>
        </p:nvSpPr>
        <p:spPr>
          <a:xfrm>
            <a:off x="228600" y="1752600"/>
            <a:ext cx="4572000" cy="4876800"/>
          </a:xfrm>
        </p:spPr>
        <p:txBody>
          <a:bodyPr>
            <a:normAutofit fontScale="85000" lnSpcReduction="20000"/>
          </a:bodyPr>
          <a:lstStyle/>
          <a:p>
            <a:pPr>
              <a:buFont typeface="Arial" charset="0"/>
              <a:buChar char="•"/>
              <a:defRPr/>
            </a:pPr>
            <a:r>
              <a:rPr lang="en-US" sz="2400" dirty="0">
                <a:latin typeface="Times New Roman" pitchFamily="18" charset="0"/>
                <a:cs typeface="Times New Roman" pitchFamily="18" charset="0"/>
              </a:rPr>
              <a:t>Emergency surgical intervention</a:t>
            </a:r>
          </a:p>
          <a:p>
            <a:pPr>
              <a:buFont typeface="Arial" charset="0"/>
              <a:buChar char="•"/>
              <a:defRPr/>
            </a:pPr>
            <a:r>
              <a:rPr lang="en-US" sz="2400" dirty="0">
                <a:latin typeface="Times New Roman" pitchFamily="18" charset="0"/>
                <a:cs typeface="Times New Roman" pitchFamily="18" charset="0"/>
              </a:rPr>
              <a:t>Result of traumatic soft tissue injury +/- fracture</a:t>
            </a:r>
          </a:p>
          <a:p>
            <a:pPr>
              <a:buFont typeface="Arial" charset="0"/>
              <a:buChar char="•"/>
              <a:defRPr/>
            </a:pPr>
            <a:r>
              <a:rPr lang="en-US" sz="2400" dirty="0">
                <a:latin typeface="Times New Roman" pitchFamily="18" charset="0"/>
                <a:cs typeface="Times New Roman" pitchFamily="18" charset="0"/>
              </a:rPr>
              <a:t>Increased pressure in a closed space reduces blood flow in tissues</a:t>
            </a:r>
          </a:p>
          <a:p>
            <a:pPr>
              <a:buFont typeface="Arial" charset="0"/>
              <a:buChar char="•"/>
              <a:defRPr/>
            </a:pPr>
            <a:r>
              <a:rPr lang="en-US" sz="2400" dirty="0">
                <a:latin typeface="Times New Roman" pitchFamily="18" charset="0"/>
                <a:cs typeface="Times New Roman" pitchFamily="18" charset="0"/>
              </a:rPr>
              <a:t>5 P-s: pain/pressure/paresthesia/pallor/</a:t>
            </a:r>
            <a:r>
              <a:rPr lang="en-US" sz="2400" dirty="0" err="1">
                <a:latin typeface="Times New Roman" pitchFamily="18" charset="0"/>
                <a:cs typeface="Times New Roman" pitchFamily="18" charset="0"/>
              </a:rPr>
              <a:t>pulsless</a:t>
            </a:r>
            <a:endParaRPr lang="en-US" sz="2400" dirty="0">
              <a:latin typeface="Times New Roman" pitchFamily="18" charset="0"/>
              <a:cs typeface="Times New Roman" pitchFamily="18" charset="0"/>
            </a:endParaRPr>
          </a:p>
          <a:p>
            <a:pPr>
              <a:buFont typeface="Arial" charset="0"/>
              <a:buChar char="•"/>
              <a:defRPr/>
            </a:pPr>
            <a:r>
              <a:rPr lang="en-US" sz="2400" dirty="0">
                <a:latin typeface="Times New Roman" pitchFamily="18" charset="0"/>
                <a:cs typeface="Times New Roman" pitchFamily="18" charset="0"/>
              </a:rPr>
              <a:t>Location:</a:t>
            </a:r>
          </a:p>
          <a:p>
            <a:pPr marL="457200" indent="-457200">
              <a:buFont typeface="+mj-lt"/>
              <a:buAutoNum type="arabicPeriod"/>
              <a:defRPr/>
            </a:pPr>
            <a:r>
              <a:rPr lang="en-US" sz="2400" dirty="0">
                <a:latin typeface="Times New Roman" pitchFamily="18" charset="0"/>
                <a:cs typeface="Times New Roman" pitchFamily="18" charset="0"/>
              </a:rPr>
              <a:t>Lower leg</a:t>
            </a:r>
          </a:p>
          <a:p>
            <a:pPr marL="457200" indent="-457200">
              <a:buFont typeface="+mj-lt"/>
              <a:buAutoNum type="arabicPeriod"/>
              <a:defRPr/>
            </a:pPr>
            <a:r>
              <a:rPr lang="en-US" sz="2400" dirty="0">
                <a:latin typeface="Times New Roman" pitchFamily="18" charset="0"/>
                <a:cs typeface="Times New Roman" pitchFamily="18" charset="0"/>
              </a:rPr>
              <a:t>Upper leg</a:t>
            </a:r>
          </a:p>
          <a:p>
            <a:pPr marL="457200" indent="-457200">
              <a:buFont typeface="+mj-lt"/>
              <a:buAutoNum type="arabicPeriod"/>
              <a:defRPr/>
            </a:pPr>
            <a:r>
              <a:rPr lang="en-US" sz="2400" dirty="0">
                <a:latin typeface="Times New Roman" pitchFamily="18" charset="0"/>
                <a:cs typeface="Times New Roman" pitchFamily="18" charset="0"/>
              </a:rPr>
              <a:t>Foot</a:t>
            </a:r>
          </a:p>
          <a:p>
            <a:pPr marL="457200" indent="-457200">
              <a:buFont typeface="+mj-lt"/>
              <a:buAutoNum type="arabicPeriod"/>
              <a:defRPr/>
            </a:pPr>
            <a:r>
              <a:rPr lang="en-US" sz="2400" dirty="0">
                <a:latin typeface="Times New Roman" pitchFamily="18" charset="0"/>
                <a:cs typeface="Times New Roman" pitchFamily="18" charset="0"/>
              </a:rPr>
              <a:t>Buttock</a:t>
            </a:r>
          </a:p>
          <a:p>
            <a:pPr marL="457200" indent="-457200">
              <a:buFont typeface="+mj-lt"/>
              <a:buAutoNum type="arabicPeriod"/>
              <a:defRPr/>
            </a:pPr>
            <a:r>
              <a:rPr lang="en-US" sz="2400" dirty="0">
                <a:latin typeface="Times New Roman" pitchFamily="18" charset="0"/>
                <a:cs typeface="Times New Roman" pitchFamily="18" charset="0"/>
              </a:rPr>
              <a:t>Forearm</a:t>
            </a:r>
          </a:p>
          <a:p>
            <a:pPr marL="457200" indent="-457200">
              <a:buFont typeface="+mj-lt"/>
              <a:buAutoNum type="arabicPeriod"/>
              <a:defRPr/>
            </a:pPr>
            <a:r>
              <a:rPr lang="sr-Latn-RS" sz="2400" dirty="0">
                <a:latin typeface="Times New Roman" pitchFamily="18" charset="0"/>
                <a:cs typeface="Times New Roman" pitchFamily="18" charset="0"/>
              </a:rPr>
              <a:t>Hand</a:t>
            </a:r>
            <a:endParaRPr lang="en-US" sz="2400" dirty="0">
              <a:latin typeface="Times New Roman" pitchFamily="18" charset="0"/>
              <a:cs typeface="Times New Roman" pitchFamily="18" charset="0"/>
            </a:endParaRPr>
          </a:p>
        </p:txBody>
      </p:sp>
      <p:pic>
        <p:nvPicPr>
          <p:cNvPr id="146434" name="Picture 2">
            <a:extLst>
              <a:ext uri="{FF2B5EF4-FFF2-40B4-BE49-F238E27FC236}">
                <a16:creationId xmlns:a16="http://schemas.microsoft.com/office/drawing/2014/main" id="{747ACF5A-3956-427D-95E3-53363577B91B}"/>
              </a:ext>
            </a:extLst>
          </p:cNvPr>
          <p:cNvPicPr>
            <a:picLocks noGrp="1" noChangeAspect="1" noChangeArrowheads="1"/>
          </p:cNvPicPr>
          <p:nvPr>
            <p:ph sz="half" idx="2"/>
          </p:nvPr>
        </p:nvPicPr>
        <p:blipFill>
          <a:blip r:embed="rId2"/>
          <a:srcRect/>
          <a:stretch>
            <a:fillRect/>
          </a:stretch>
        </p:blipFill>
        <p:spPr>
          <a:xfrm>
            <a:off x="4897438" y="1676400"/>
            <a:ext cx="4246562" cy="1676400"/>
          </a:xfrm>
          <a:effectLst>
            <a:prstShdw prst="shdw17" dist="17961" dir="2700000">
              <a:schemeClr val="accent1">
                <a:gamma/>
                <a:shade val="60000"/>
                <a:invGamma/>
              </a:schemeClr>
            </a:prstShdw>
          </a:effectLst>
        </p:spPr>
      </p:pic>
      <p:pic>
        <p:nvPicPr>
          <p:cNvPr id="83973" name="Picture 1031" descr="openfx18">
            <a:extLst>
              <a:ext uri="{FF2B5EF4-FFF2-40B4-BE49-F238E27FC236}">
                <a16:creationId xmlns:a16="http://schemas.microsoft.com/office/drawing/2014/main" id="{78208343-104F-4BB5-A2BF-341EE48A32A3}"/>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4876800" y="3657600"/>
            <a:ext cx="4038600" cy="2917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Tm="8885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386DE-3FA9-477D-908D-24BF70C71382}"/>
              </a:ext>
            </a:extLst>
          </p:cNvPr>
          <p:cNvSpPr>
            <a:spLocks noGrp="1"/>
          </p:cNvSpPr>
          <p:nvPr>
            <p:ph type="title"/>
          </p:nvPr>
        </p:nvSpPr>
        <p:spPr>
          <a:xfrm>
            <a:off x="685800" y="152400"/>
            <a:ext cx="7772400" cy="1219200"/>
          </a:xfrm>
        </p:spPr>
        <p:txBody>
          <a:bodyPr/>
          <a:lstStyle/>
          <a:p>
            <a:pPr algn="ctr" rtl="0">
              <a:defRPr/>
            </a:pPr>
            <a:r>
              <a:rPr lang="en-US" sz="3200" dirty="0">
                <a:solidFill>
                  <a:srgbClr val="FFFF00"/>
                </a:solidFill>
                <a:latin typeface="Times New Roman" pitchFamily="18" charset="0"/>
                <a:cs typeface="Times New Roman" pitchFamily="18" charset="0"/>
              </a:rPr>
              <a:t>Treatment protocol</a:t>
            </a:r>
          </a:p>
        </p:txBody>
      </p:sp>
      <p:sp>
        <p:nvSpPr>
          <p:cNvPr id="30723" name="Content Placeholder 2">
            <a:extLst>
              <a:ext uri="{FF2B5EF4-FFF2-40B4-BE49-F238E27FC236}">
                <a16:creationId xmlns:a16="http://schemas.microsoft.com/office/drawing/2014/main" id="{21B877CF-E7B9-4AE3-9919-C3419E9C1698}"/>
              </a:ext>
            </a:extLst>
          </p:cNvPr>
          <p:cNvSpPr>
            <a:spLocks noGrp="1"/>
          </p:cNvSpPr>
          <p:nvPr>
            <p:ph idx="1"/>
          </p:nvPr>
        </p:nvSpPr>
        <p:spPr>
          <a:xfrm>
            <a:off x="304800" y="1905000"/>
            <a:ext cx="8610600" cy="4343400"/>
          </a:xfrm>
        </p:spPr>
        <p:txBody>
          <a:bodyPr/>
          <a:lstStyle/>
          <a:p>
            <a:pPr marL="457200" indent="-457200"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Radiographs / CT allow adequate</a:t>
            </a:r>
            <a:r>
              <a:rPr lang="sr-Latn-RS" altLang="en-US" sz="2800" dirty="0">
                <a:latin typeface="Times New Roman" panose="02020603050405020304" pitchFamily="18" charset="0"/>
                <a:cs typeface="Times New Roman" panose="02020603050405020304" pitchFamily="18" charset="0"/>
              </a:rPr>
              <a:t> </a:t>
            </a:r>
            <a:r>
              <a:rPr lang="en-US" altLang="en-US" sz="2800" dirty="0">
                <a:solidFill>
                  <a:srgbClr val="FFFF00"/>
                </a:solidFill>
                <a:latin typeface="Times New Roman" panose="02020603050405020304" pitchFamily="18" charset="0"/>
                <a:cs typeface="Times New Roman" panose="02020603050405020304" pitchFamily="18" charset="0"/>
              </a:rPr>
              <a:t>fracture classification</a:t>
            </a:r>
          </a:p>
          <a:p>
            <a:pPr marL="457200" indent="-457200" algn="l" rtl="0">
              <a:buFont typeface="Calibri Light" panose="020F0302020204030204" pitchFamily="34" charset="0"/>
              <a:buAutoNum type="arabicPeriod"/>
            </a:pPr>
            <a:r>
              <a:rPr lang="en-US" altLang="en-US" sz="2800" dirty="0">
                <a:solidFill>
                  <a:srgbClr val="FFFF00"/>
                </a:solidFill>
                <a:latin typeface="Times New Roman" panose="02020603050405020304" pitchFamily="18" charset="0"/>
                <a:cs typeface="Times New Roman" panose="02020603050405020304" pitchFamily="18" charset="0"/>
              </a:rPr>
              <a:t>Location</a:t>
            </a:r>
            <a:r>
              <a:rPr lang="sr-Latn-RS" altLang="en-US" sz="2800" dirty="0">
                <a:solidFill>
                  <a:srgbClr val="FFFF00"/>
                </a:solidFill>
                <a:latin typeface="Times New Roman" panose="02020603050405020304" pitchFamily="18" charset="0"/>
                <a:cs typeface="Times New Roman" panose="02020603050405020304" pitchFamily="18" charset="0"/>
              </a:rPr>
              <a:t> of </a:t>
            </a:r>
            <a:r>
              <a:rPr lang="en-US" altLang="en-US" sz="2800" dirty="0" err="1">
                <a:latin typeface="Times New Roman" panose="02020603050405020304" pitchFamily="18" charset="0"/>
                <a:cs typeface="Times New Roman" panose="02020603050405020304" pitchFamily="18" charset="0"/>
              </a:rPr>
              <a:t>fractures,</a:t>
            </a:r>
            <a:r>
              <a:rPr lang="en-US" altLang="en-US" sz="2800" dirty="0" err="1">
                <a:solidFill>
                  <a:srgbClr val="FFFF00"/>
                </a:solidFill>
                <a:latin typeface="Times New Roman" panose="02020603050405020304" pitchFamily="18" charset="0"/>
                <a:cs typeface="Times New Roman" panose="02020603050405020304" pitchFamily="18" charset="0"/>
              </a:rPr>
              <a:t>dislocation</a:t>
            </a:r>
            <a:r>
              <a:rPr lang="sr-Latn-R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and</a:t>
            </a:r>
            <a:r>
              <a:rPr lang="sr-Latn-RS" altLang="en-US" sz="2800" dirty="0">
                <a:latin typeface="Times New Roman" panose="02020603050405020304" pitchFamily="18" charset="0"/>
                <a:cs typeface="Times New Roman" panose="02020603050405020304" pitchFamily="18" charset="0"/>
              </a:rPr>
              <a:t> </a:t>
            </a:r>
            <a:r>
              <a:rPr lang="en-US" altLang="en-US" sz="2800" dirty="0">
                <a:solidFill>
                  <a:srgbClr val="FFFF00"/>
                </a:solidFill>
                <a:latin typeface="Times New Roman" panose="02020603050405020304" pitchFamily="18" charset="0"/>
                <a:cs typeface="Times New Roman" panose="02020603050405020304" pitchFamily="18" charset="0"/>
              </a:rPr>
              <a:t>instability</a:t>
            </a:r>
            <a:r>
              <a:rPr lang="sr-Latn-R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determine the need for surgical treatment</a:t>
            </a:r>
          </a:p>
          <a:p>
            <a:pPr marL="457200" indent="-457200" algn="l" rtl="0">
              <a:buFont typeface="Calibri Light" panose="020F0302020204030204" pitchFamily="34" charset="0"/>
              <a:buAutoNum type="arabicPeriod"/>
            </a:pPr>
            <a:r>
              <a:rPr lang="en-US" altLang="en-US" sz="2800" dirty="0">
                <a:latin typeface="Times New Roman" panose="02020603050405020304" pitchFamily="18" charset="0"/>
                <a:cs typeface="Times New Roman" panose="02020603050405020304" pitchFamily="18" charset="0"/>
              </a:rPr>
              <a:t>Fracture type</a:t>
            </a:r>
            <a:r>
              <a:rPr lang="sr-Latn-RS" altLang="en-US" sz="2800" dirty="0">
                <a:latin typeface="Times New Roman" panose="02020603050405020304" pitchFamily="18" charset="0"/>
                <a:cs typeface="Times New Roman" panose="02020603050405020304" pitchFamily="18" charset="0"/>
              </a:rPr>
              <a:t> </a:t>
            </a:r>
            <a:r>
              <a:rPr lang="en-US" altLang="en-US" sz="2800" dirty="0">
                <a:solidFill>
                  <a:srgbClr val="FFFF00"/>
                </a:solidFill>
                <a:latin typeface="Times New Roman" panose="02020603050405020304" pitchFamily="18" charset="0"/>
                <a:cs typeface="Times New Roman" panose="02020603050405020304" pitchFamily="18" charset="0"/>
              </a:rPr>
              <a:t>("fracture personality")</a:t>
            </a:r>
            <a:r>
              <a:rPr lang="sr-Latn-R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determines the surgical approach</a:t>
            </a:r>
          </a:p>
          <a:p>
            <a:pPr marL="457200" indent="-457200" algn="l" rtl="0">
              <a:buFont typeface="Calibri Light" panose="020F0302020204030204" pitchFamily="34" charset="0"/>
              <a:buAutoNum type="arabicPeriod"/>
            </a:pPr>
            <a:r>
              <a:rPr lang="en-US" altLang="en-US" sz="2800" dirty="0">
                <a:solidFill>
                  <a:srgbClr val="FFFF00"/>
                </a:solidFill>
                <a:latin typeface="Times New Roman" panose="02020603050405020304" pitchFamily="18" charset="0"/>
                <a:cs typeface="Times New Roman" panose="02020603050405020304" pitchFamily="18" charset="0"/>
              </a:rPr>
              <a:t>Individual approach</a:t>
            </a:r>
            <a:r>
              <a:rPr lang="sr-Latn-RS" altLang="en-US" sz="2800" dirty="0">
                <a:solidFill>
                  <a:srgbClr val="FFFF00"/>
                </a:solidFill>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rPr>
              <a:t>in the treatment of fractures and patients</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a:extLst>
              <a:ext uri="{FF2B5EF4-FFF2-40B4-BE49-F238E27FC236}">
                <a16:creationId xmlns:a16="http://schemas.microsoft.com/office/drawing/2014/main" id="{FE7387AD-FB4E-4A9B-B104-F3FE8DDC7C58}"/>
              </a:ext>
            </a:extLst>
          </p:cNvPr>
          <p:cNvSpPr>
            <a:spLocks noGrp="1" noChangeArrowheads="1"/>
          </p:cNvSpPr>
          <p:nvPr>
            <p:ph type="title"/>
          </p:nvPr>
        </p:nvSpPr>
        <p:spPr/>
        <p:txBody>
          <a:bodyPr>
            <a:normAutofit/>
          </a:bodyPr>
          <a:lstStyle/>
          <a:p>
            <a:pPr algn="ctr" rtl="0">
              <a:defRPr/>
            </a:pPr>
            <a:r>
              <a:rPr lang="en-US" sz="4000" dirty="0">
                <a:solidFill>
                  <a:srgbClr val="FFFF00"/>
                </a:solidFill>
                <a:latin typeface="Times New Roman" pitchFamily="18" charset="0"/>
                <a:cs typeface="Times New Roman" pitchFamily="18" charset="0"/>
              </a:rPr>
              <a:t>Periarticular fractures</a:t>
            </a:r>
          </a:p>
        </p:txBody>
      </p:sp>
      <p:sp>
        <p:nvSpPr>
          <p:cNvPr id="175107" name="Rectangle 3">
            <a:extLst>
              <a:ext uri="{FF2B5EF4-FFF2-40B4-BE49-F238E27FC236}">
                <a16:creationId xmlns:a16="http://schemas.microsoft.com/office/drawing/2014/main" id="{471B92FD-8F21-4AC2-A1D8-1F8D6083E6AE}"/>
              </a:ext>
            </a:extLst>
          </p:cNvPr>
          <p:cNvSpPr>
            <a:spLocks noGrp="1" noChangeArrowheads="1"/>
          </p:cNvSpPr>
          <p:nvPr>
            <p:ph type="body" sz="half" idx="1"/>
          </p:nvPr>
        </p:nvSpPr>
        <p:spPr>
          <a:xfrm>
            <a:off x="457200" y="2133600"/>
            <a:ext cx="5867400" cy="4114800"/>
          </a:xfrm>
        </p:spPr>
        <p:txBody>
          <a:bodyPr/>
          <a:lstStyle/>
          <a:p>
            <a:pPr algn="l" rtl="0">
              <a:buFont typeface="Arial" charset="0"/>
              <a:buChar char="•"/>
              <a:defRPr/>
            </a:pPr>
            <a:r>
              <a:rPr lang="en-US" sz="2800" dirty="0">
                <a:latin typeface="Times New Roman" pitchFamily="18" charset="0"/>
                <a:cs typeface="Times New Roman" pitchFamily="18" charset="0"/>
              </a:rPr>
              <a:t>Severe fractures with involvement of the joint and expansion of the diaphysis</a:t>
            </a:r>
            <a:endParaRPr lang="en-US" sz="2800" dirty="0">
              <a:effectLst>
                <a:outerShdw blurRad="38100" dist="38100" dir="2700000" algn="tl">
                  <a:srgbClr val="000000"/>
                </a:outerShdw>
              </a:effectLst>
              <a:latin typeface="Times New Roman" pitchFamily="18" charset="0"/>
              <a:cs typeface="Times New Roman" pitchFamily="18" charset="0"/>
            </a:endParaRPr>
          </a:p>
        </p:txBody>
      </p:sp>
      <p:pic>
        <p:nvPicPr>
          <p:cNvPr id="84996" name="Picture 4" descr="ex53">
            <a:extLst>
              <a:ext uri="{FF2B5EF4-FFF2-40B4-BE49-F238E27FC236}">
                <a16:creationId xmlns:a16="http://schemas.microsoft.com/office/drawing/2014/main" id="{E2CE3471-42B3-4A9C-BA01-F38EF1FDDD74}"/>
              </a:ext>
            </a:extLst>
          </p:cNvPr>
          <p:cNvPicPr>
            <a:picLocks noGrp="1" noChangeAspect="1" noChangeArrowheads="1"/>
          </p:cNvPicPr>
          <p:nvPr>
            <p:ph type="clipArt" sz="half" idx="2"/>
          </p:nvPr>
        </p:nvPicPr>
        <p:blipFill>
          <a:blip r:embed="rId2">
            <a:lum bright="6000"/>
            <a:extLst>
              <a:ext uri="{28A0092B-C50C-407E-A947-70E740481C1C}">
                <a14:useLocalDpi xmlns:a14="http://schemas.microsoft.com/office/drawing/2010/main" val="0"/>
              </a:ext>
            </a:extLst>
          </a:blip>
          <a:srcRect/>
          <a:stretch>
            <a:fillRect/>
          </a:stretch>
        </p:blipFill>
        <p:spPr>
          <a:xfrm>
            <a:off x="6365875" y="2438400"/>
            <a:ext cx="2778125" cy="3886200"/>
          </a:xfrm>
          <a:noFill/>
          <a:ln>
            <a:solidFill>
              <a:schemeClr val="tx1"/>
            </a:solidFill>
            <a:miter lim="800000"/>
            <a:headEnd/>
            <a:tailEnd/>
          </a:ln>
        </p:spPr>
      </p:pic>
    </p:spTree>
  </p:cSld>
  <p:clrMapOvr>
    <a:masterClrMapping/>
  </p:clrMapOvr>
  <p:transition advTm="15971"/>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D1133191-D7CE-40DA-97AF-BFDF8A950FE9}"/>
              </a:ext>
            </a:extLst>
          </p:cNvPr>
          <p:cNvSpPr>
            <a:spLocks noGrp="1" noChangeArrowheads="1"/>
          </p:cNvSpPr>
          <p:nvPr>
            <p:ph type="title"/>
          </p:nvPr>
        </p:nvSpPr>
        <p:spPr>
          <a:xfrm>
            <a:off x="457200" y="609600"/>
            <a:ext cx="8229600" cy="1455738"/>
          </a:xfrm>
        </p:spPr>
        <p:txBody>
          <a:bodyPr>
            <a:normAutofit fontScale="90000"/>
          </a:bodyPr>
          <a:lstStyle/>
          <a:p>
            <a:pPr algn="ctr" rtl="0">
              <a:defRPr/>
            </a:pPr>
            <a:r>
              <a:rPr lang="en-US" sz="4800" dirty="0">
                <a:solidFill>
                  <a:srgbClr val="FFFF00"/>
                </a:solidFill>
                <a:latin typeface="Times New Roman" pitchFamily="18" charset="0"/>
                <a:cs typeface="Times New Roman" pitchFamily="18" charset="0"/>
              </a:rPr>
              <a:t>Periarticular fractures</a:t>
            </a:r>
            <a:endParaRPr lang="en-US" sz="4800" dirty="0"/>
          </a:p>
        </p:txBody>
      </p:sp>
      <p:pic>
        <p:nvPicPr>
          <p:cNvPr id="86019" name="Picture 3" descr="spanning ex fix diagram">
            <a:extLst>
              <a:ext uri="{FF2B5EF4-FFF2-40B4-BE49-F238E27FC236}">
                <a16:creationId xmlns:a16="http://schemas.microsoft.com/office/drawing/2014/main" id="{5A9CD076-C684-4475-AA76-5CD78F8CFC5B}"/>
              </a:ext>
            </a:extLst>
          </p:cNvPr>
          <p:cNvPicPr>
            <a:picLocks noGrp="1" noChangeAspect="1" noChangeArrowheads="1"/>
          </p:cNvPicPr>
          <p:nvPr>
            <p:ph sz="half" idx="1"/>
          </p:nvPr>
        </p:nvPicPr>
        <p:blipFill>
          <a:blip r:embed="rId2">
            <a:lum bright="-6000"/>
            <a:extLst>
              <a:ext uri="{28A0092B-C50C-407E-A947-70E740481C1C}">
                <a14:useLocalDpi xmlns:a14="http://schemas.microsoft.com/office/drawing/2010/main" val="0"/>
              </a:ext>
            </a:extLst>
          </a:blip>
          <a:srcRect/>
          <a:stretch>
            <a:fillRect/>
          </a:stretch>
        </p:blipFill>
        <p:spPr>
          <a:xfrm>
            <a:off x="685800" y="3124200"/>
            <a:ext cx="3081338" cy="1889125"/>
          </a:xfrm>
          <a:noFill/>
        </p:spPr>
      </p:pic>
      <p:pic>
        <p:nvPicPr>
          <p:cNvPr id="86020" name="Picture 4" descr="spanning external fixator">
            <a:extLst>
              <a:ext uri="{FF2B5EF4-FFF2-40B4-BE49-F238E27FC236}">
                <a16:creationId xmlns:a16="http://schemas.microsoft.com/office/drawing/2014/main" id="{2CBA5E96-E4FE-43C7-B2B5-9EE12016EF7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114800" y="3124200"/>
            <a:ext cx="4343400" cy="1857375"/>
          </a:xfrm>
          <a:noFill/>
          <a:ln>
            <a:solidFill>
              <a:schemeClr val="tx1"/>
            </a:solidFill>
            <a:miter lim="800000"/>
            <a:headEnd/>
            <a:tailEnd/>
          </a:ln>
        </p:spPr>
      </p:pic>
      <p:sp>
        <p:nvSpPr>
          <p:cNvPr id="86021" name="Text Box 5">
            <a:extLst>
              <a:ext uri="{FF2B5EF4-FFF2-40B4-BE49-F238E27FC236}">
                <a16:creationId xmlns:a16="http://schemas.microsoft.com/office/drawing/2014/main" id="{54D31411-8163-45CD-A448-27E698C6DF9D}"/>
              </a:ext>
            </a:extLst>
          </p:cNvPr>
          <p:cNvSpPr txBox="1">
            <a:spLocks noChangeArrowheads="1"/>
          </p:cNvSpPr>
          <p:nvPr/>
        </p:nvSpPr>
        <p:spPr bwMode="auto">
          <a:xfrm>
            <a:off x="533400" y="1828800"/>
            <a:ext cx="8610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spcBef>
                <a:spcPct val="20000"/>
              </a:spcBef>
              <a:buClr>
                <a:schemeClr val="accent2"/>
              </a:buClr>
              <a:buSzPct val="125000"/>
            </a:pPr>
            <a:r>
              <a:rPr lang="en-US" altLang="en-US" sz="3200">
                <a:latin typeface="Times New Roman" panose="02020603050405020304" pitchFamily="18" charset="0"/>
                <a:cs typeface="Times New Roman" panose="02020603050405020304" pitchFamily="18" charset="0"/>
              </a:rPr>
              <a:t>Bridging SF if it is axially unstable</a:t>
            </a:r>
          </a:p>
        </p:txBody>
      </p:sp>
    </p:spTree>
  </p:cSld>
  <p:clrMapOvr>
    <a:masterClrMapping/>
  </p:clrMapOvr>
  <p:transition advTm="16288"/>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a:extLst>
              <a:ext uri="{FF2B5EF4-FFF2-40B4-BE49-F238E27FC236}">
                <a16:creationId xmlns:a16="http://schemas.microsoft.com/office/drawing/2014/main" id="{A97A9127-260D-4E54-967E-03BC1DC13318}"/>
              </a:ext>
            </a:extLst>
          </p:cNvPr>
          <p:cNvSpPr>
            <a:spLocks noGrp="1" noChangeArrowheads="1"/>
          </p:cNvSpPr>
          <p:nvPr>
            <p:ph type="title"/>
          </p:nvPr>
        </p:nvSpPr>
        <p:spPr/>
        <p:txBody>
          <a:bodyPr>
            <a:normAutofit fontScale="90000"/>
          </a:bodyPr>
          <a:lstStyle/>
          <a:p>
            <a:pPr algn="ctr" rtl="0">
              <a:defRPr/>
            </a:pPr>
            <a:r>
              <a:rPr lang="en-US" sz="4800" dirty="0">
                <a:solidFill>
                  <a:srgbClr val="FFFF00"/>
                </a:solidFill>
                <a:latin typeface="Times New Roman" pitchFamily="18" charset="0"/>
                <a:cs typeface="Times New Roman" pitchFamily="18" charset="0"/>
              </a:rPr>
              <a:t>Periarticular fractures</a:t>
            </a:r>
            <a:endParaRPr lang="en-US" sz="4800" i="1" dirty="0"/>
          </a:p>
        </p:txBody>
      </p:sp>
      <p:sp>
        <p:nvSpPr>
          <p:cNvPr id="179203" name="Rectangle 3">
            <a:extLst>
              <a:ext uri="{FF2B5EF4-FFF2-40B4-BE49-F238E27FC236}">
                <a16:creationId xmlns:a16="http://schemas.microsoft.com/office/drawing/2014/main" id="{1BB109F5-CEAF-4001-BCFD-907B14F615B9}"/>
              </a:ext>
            </a:extLst>
          </p:cNvPr>
          <p:cNvSpPr>
            <a:spLocks noGrp="1" noChangeArrowheads="1"/>
          </p:cNvSpPr>
          <p:nvPr>
            <p:ph type="body" sz="half" idx="1"/>
          </p:nvPr>
        </p:nvSpPr>
        <p:spPr>
          <a:xfrm>
            <a:off x="304800" y="2362200"/>
            <a:ext cx="5943600" cy="4114800"/>
          </a:xfrm>
        </p:spPr>
        <p:txBody>
          <a:bodyPr/>
          <a:lstStyle/>
          <a:p>
            <a:pPr algn="l" rtl="0">
              <a:buFont typeface="Arial" charset="0"/>
              <a:buChar char="•"/>
              <a:defRPr/>
            </a:pPr>
            <a:r>
              <a:rPr lang="en-US" sz="2800" dirty="0">
                <a:latin typeface="Times New Roman" pitchFamily="18" charset="0"/>
                <a:cs typeface="Times New Roman" pitchFamily="18" charset="0"/>
              </a:rPr>
              <a:t>External fixation</a:t>
            </a:r>
            <a:r>
              <a:rPr lang="sr-Latn-RS" sz="2800" dirty="0">
                <a:latin typeface="Times New Roman" pitchFamily="18" charset="0"/>
                <a:cs typeface="Times New Roman" pitchFamily="18" charset="0"/>
              </a:rPr>
              <a:t> </a:t>
            </a:r>
            <a:r>
              <a:rPr lang="en-US" sz="2800" dirty="0">
                <a:latin typeface="Times New Roman" pitchFamily="18" charset="0"/>
                <a:cs typeface="Times New Roman" pitchFamily="18" charset="0"/>
              </a:rPr>
              <a:t>can </a:t>
            </a:r>
            <a:r>
              <a:rPr lang="sr-Latn-RS" sz="2800" dirty="0">
                <a:latin typeface="Times New Roman" pitchFamily="18" charset="0"/>
                <a:cs typeface="Times New Roman" pitchFamily="18" charset="0"/>
              </a:rPr>
              <a:t>be </a:t>
            </a:r>
            <a:r>
              <a:rPr lang="en-US" sz="2800" dirty="0">
                <a:latin typeface="Times New Roman" pitchFamily="18" charset="0"/>
                <a:cs typeface="Times New Roman" pitchFamily="18" charset="0"/>
              </a:rPr>
              <a:t>combine</a:t>
            </a:r>
            <a:r>
              <a:rPr lang="sr-Latn-RS" sz="2800" dirty="0">
                <a:latin typeface="Times New Roman" pitchFamily="18" charset="0"/>
                <a:cs typeface="Times New Roman" pitchFamily="18" charset="0"/>
              </a:rPr>
              <a:t>d</a:t>
            </a:r>
            <a:r>
              <a:rPr lang="en-US" sz="2800" dirty="0">
                <a:latin typeface="Times New Roman" pitchFamily="18" charset="0"/>
                <a:cs typeface="Times New Roman" pitchFamily="18" charset="0"/>
              </a:rPr>
              <a:t> with internal fixation</a:t>
            </a:r>
            <a:r>
              <a:rPr lang="sr-Latn-RS" sz="2800" dirty="0">
                <a:latin typeface="Times New Roman" pitchFamily="18" charset="0"/>
                <a:cs typeface="Times New Roman" pitchFamily="18" charset="0"/>
              </a:rPr>
              <a:t>=</a:t>
            </a:r>
            <a:r>
              <a:rPr lang="sr-Latn-RS" sz="2800" dirty="0">
                <a:solidFill>
                  <a:srgbClr val="FFFF00"/>
                </a:solidFill>
                <a:latin typeface="Times New Roman" pitchFamily="18" charset="0"/>
                <a:cs typeface="Times New Roman" pitchFamily="18" charset="0"/>
              </a:rPr>
              <a:t>HYBRID FIXATION</a:t>
            </a:r>
            <a:endParaRPr lang="en-US" sz="2800" dirty="0">
              <a:solidFill>
                <a:srgbClr val="FFFF00"/>
              </a:solidFill>
              <a:effectLst>
                <a:outerShdw blurRad="38100" dist="38100" dir="2700000" algn="tl">
                  <a:srgbClr val="000000"/>
                </a:outerShdw>
              </a:effectLst>
              <a:latin typeface="Times New Roman" pitchFamily="18" charset="0"/>
              <a:cs typeface="Times New Roman" pitchFamily="18" charset="0"/>
            </a:endParaRPr>
          </a:p>
        </p:txBody>
      </p:sp>
      <p:pic>
        <p:nvPicPr>
          <p:cNvPr id="87044" name="Picture 4" descr="ex18">
            <a:extLst>
              <a:ext uri="{FF2B5EF4-FFF2-40B4-BE49-F238E27FC236}">
                <a16:creationId xmlns:a16="http://schemas.microsoft.com/office/drawing/2014/main" id="{6CEE1898-1EA7-49E7-AD27-F8D2F39AB01F}"/>
              </a:ext>
            </a:extLst>
          </p:cNvPr>
          <p:cNvPicPr>
            <a:picLocks noGrp="1" noChangeAspect="1" noChangeArrowheads="1"/>
          </p:cNvPicPr>
          <p:nvPr>
            <p:ph type="clipArt" sz="half" idx="2"/>
          </p:nvPr>
        </p:nvPicPr>
        <p:blipFill>
          <a:blip r:embed="rId2">
            <a:lum bright="18000"/>
            <a:extLst>
              <a:ext uri="{28A0092B-C50C-407E-A947-70E740481C1C}">
                <a14:useLocalDpi xmlns:a14="http://schemas.microsoft.com/office/drawing/2010/main" val="0"/>
              </a:ext>
            </a:extLst>
          </a:blip>
          <a:srcRect/>
          <a:stretch>
            <a:fillRect/>
          </a:stretch>
        </p:blipFill>
        <p:spPr>
          <a:xfrm>
            <a:off x="6400800" y="2209800"/>
            <a:ext cx="2090738" cy="4114800"/>
          </a:xfrm>
          <a:noFill/>
          <a:ln>
            <a:solidFill>
              <a:schemeClr val="tx1"/>
            </a:solidFill>
            <a:miter lim="800000"/>
            <a:headEnd/>
            <a:tailEnd/>
          </a:ln>
        </p:spPr>
      </p:pic>
    </p:spTree>
  </p:cSld>
  <p:clrMapOvr>
    <a:masterClrMapping/>
  </p:clrMapOvr>
  <p:transition advTm="14541"/>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1EEB5D9A-CF78-49CD-ABD7-91332DFE6552}"/>
              </a:ext>
            </a:extLst>
          </p:cNvPr>
          <p:cNvSpPr>
            <a:spLocks noGrp="1" noChangeArrowheads="1"/>
          </p:cNvSpPr>
          <p:nvPr>
            <p:ph type="title"/>
          </p:nvPr>
        </p:nvSpPr>
        <p:spPr>
          <a:xfrm>
            <a:off x="838200" y="0"/>
            <a:ext cx="7772400" cy="1143000"/>
          </a:xfrm>
        </p:spPr>
        <p:txBody>
          <a:bodyPr/>
          <a:lstStyle/>
          <a:p>
            <a:pPr algn="ctr" rtl="0">
              <a:defRPr/>
            </a:pPr>
            <a:r>
              <a:rPr lang="en-US" sz="4800" dirty="0">
                <a:solidFill>
                  <a:srgbClr val="FFFF00"/>
                </a:solidFill>
                <a:latin typeface="Times New Roman" pitchFamily="18" charset="0"/>
                <a:cs typeface="Times New Roman" pitchFamily="18" charset="0"/>
              </a:rPr>
              <a:t>Polytrauma</a:t>
            </a:r>
          </a:p>
        </p:txBody>
      </p:sp>
      <p:sp>
        <p:nvSpPr>
          <p:cNvPr id="30723" name="Rectangle 3">
            <a:extLst>
              <a:ext uri="{FF2B5EF4-FFF2-40B4-BE49-F238E27FC236}">
                <a16:creationId xmlns:a16="http://schemas.microsoft.com/office/drawing/2014/main" id="{E304CC6A-4CB0-4D7E-97E3-94B4EC3533EE}"/>
              </a:ext>
            </a:extLst>
          </p:cNvPr>
          <p:cNvSpPr>
            <a:spLocks noGrp="1" noChangeArrowheads="1"/>
          </p:cNvSpPr>
          <p:nvPr>
            <p:ph type="body" sz="half" idx="1"/>
          </p:nvPr>
        </p:nvSpPr>
        <p:spPr>
          <a:xfrm>
            <a:off x="152400" y="1752600"/>
            <a:ext cx="8001000" cy="4114800"/>
          </a:xfrm>
        </p:spPr>
        <p:txBody>
          <a:bodyPr/>
          <a:lstStyle/>
          <a:p>
            <a:pPr algn="l" rtl="0">
              <a:buFont typeface="Arial" charset="0"/>
              <a:buChar char="•"/>
              <a:defRPr/>
            </a:pPr>
            <a:r>
              <a:rPr lang="en-US" dirty="0">
                <a:latin typeface="Times New Roman" panose="02020603050405020304" pitchFamily="18" charset="0"/>
                <a:cs typeface="Times New Roman" panose="02020603050405020304" pitchFamily="18" charset="0"/>
              </a:rPr>
              <a:t>Temporary stabilization of long bone fractures in a HD unstable patient</a:t>
            </a:r>
          </a:p>
          <a:p>
            <a:pPr algn="l" rtl="0">
              <a:buFont typeface="Arial" charset="0"/>
              <a:buChar char="•"/>
              <a:defRPr/>
            </a:pPr>
            <a:r>
              <a:rPr lang="en-US" dirty="0">
                <a:latin typeface="Times New Roman" panose="02020603050405020304" pitchFamily="18" charset="0"/>
                <a:cs typeface="Times New Roman" panose="02020603050405020304" pitchFamily="18" charset="0"/>
              </a:rPr>
              <a:t>Minimally invasive</a:t>
            </a:r>
          </a:p>
          <a:p>
            <a:pPr algn="l" rtl="0">
              <a:buFont typeface="Arial" charset="0"/>
              <a:buChar char="•"/>
              <a:defRPr/>
            </a:pPr>
            <a:r>
              <a:rPr lang="en-US" dirty="0">
                <a:latin typeface="Times New Roman" panose="02020603050405020304" pitchFamily="18" charset="0"/>
                <a:cs typeface="Times New Roman" panose="02020603050405020304" pitchFamily="18" charset="0"/>
              </a:rPr>
              <a:t>Reduces bleeding</a:t>
            </a:r>
          </a:p>
          <a:p>
            <a:pPr algn="l" rtl="0">
              <a:buFont typeface="Arial" charset="0"/>
              <a:buChar char="•"/>
              <a:defRPr/>
            </a:pPr>
            <a:r>
              <a:rPr lang="en-US" dirty="0">
                <a:latin typeface="Times New Roman" panose="02020603050405020304" pitchFamily="18" charset="0"/>
                <a:cs typeface="Times New Roman" panose="02020603050405020304" pitchFamily="18" charset="0"/>
              </a:rPr>
              <a:t>Pain control</a:t>
            </a:r>
          </a:p>
          <a:p>
            <a:pPr algn="l" rtl="0">
              <a:buFont typeface="Arial" charset="0"/>
              <a:buChar char="•"/>
              <a:defRPr/>
            </a:pPr>
            <a:r>
              <a:rPr lang="en-US" dirty="0">
                <a:latin typeface="Times New Roman" panose="02020603050405020304" pitchFamily="18" charset="0"/>
                <a:cs typeface="Times New Roman" panose="02020603050405020304" pitchFamily="18" charset="0"/>
              </a:rPr>
              <a:t>Patient care</a:t>
            </a:r>
          </a:p>
          <a:p>
            <a:pPr algn="l" rtl="0">
              <a:buFont typeface="Arial" charset="0"/>
              <a:buChar char="•"/>
              <a:defRPr/>
            </a:pPr>
            <a:r>
              <a:rPr lang="en-US" dirty="0">
                <a:latin typeface="Times New Roman" panose="02020603050405020304" pitchFamily="18" charset="0"/>
                <a:cs typeface="Times New Roman" panose="02020603050405020304" pitchFamily="18" charset="0"/>
              </a:rPr>
              <a:t>"Damage control"</a:t>
            </a:r>
            <a:endParaRPr lang="en-US" sz="3200"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88068" name="Picture 6" descr="ex17">
            <a:extLst>
              <a:ext uri="{FF2B5EF4-FFF2-40B4-BE49-F238E27FC236}">
                <a16:creationId xmlns:a16="http://schemas.microsoft.com/office/drawing/2014/main" id="{B39D7DF1-7779-4F5E-BD81-5D0C12124ED0}"/>
              </a:ext>
            </a:extLst>
          </p:cNvPr>
          <p:cNvPicPr>
            <a:picLocks noGrp="1" noChangeAspect="1" noChangeArrowheads="1"/>
          </p:cNvPicPr>
          <p:nvPr>
            <p:ph type="clipArt" sz="half" idx="2"/>
          </p:nvPr>
        </p:nvPicPr>
        <p:blipFill>
          <a:blip r:embed="rId2">
            <a:lum bright="12000" contrast="6000"/>
            <a:extLst>
              <a:ext uri="{28A0092B-C50C-407E-A947-70E740481C1C}">
                <a14:useLocalDpi xmlns:a14="http://schemas.microsoft.com/office/drawing/2010/main" val="0"/>
              </a:ext>
            </a:extLst>
          </a:blip>
          <a:srcRect/>
          <a:stretch>
            <a:fillRect/>
          </a:stretch>
        </p:blipFill>
        <p:spPr>
          <a:xfrm>
            <a:off x="4329545" y="2971800"/>
            <a:ext cx="4648200" cy="2362200"/>
          </a:xfrm>
          <a:noFill/>
          <a:ln>
            <a:solidFill>
              <a:schemeClr val="tx1"/>
            </a:solidFill>
            <a:miter lim="800000"/>
            <a:headEnd/>
            <a:tailEnd/>
          </a:ln>
        </p:spPr>
      </p:pic>
    </p:spTree>
  </p:cSld>
  <p:clrMapOvr>
    <a:masterClrMapping/>
  </p:clrMapOvr>
  <p:transition advTm="32251"/>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75E682AA-A46C-4D99-9D17-5004E42CA0E2}"/>
              </a:ext>
            </a:extLst>
          </p:cNvPr>
          <p:cNvSpPr>
            <a:spLocks noGrp="1" noChangeArrowheads="1"/>
          </p:cNvSpPr>
          <p:nvPr>
            <p:ph type="title"/>
          </p:nvPr>
        </p:nvSpPr>
        <p:spPr>
          <a:xfrm>
            <a:off x="838200" y="228600"/>
            <a:ext cx="7772400" cy="1143000"/>
          </a:xfrm>
        </p:spPr>
        <p:txBody>
          <a:bodyPr/>
          <a:lstStyle/>
          <a:p>
            <a:pPr algn="ctr" rtl="0">
              <a:defRPr/>
            </a:pPr>
            <a:r>
              <a:rPr lang="sr-Latn-RS" sz="4000" dirty="0">
                <a:solidFill>
                  <a:srgbClr val="FFFF00"/>
                </a:solidFill>
                <a:latin typeface="Times New Roman" pitchFamily="18" charset="0"/>
                <a:cs typeface="Times New Roman" pitchFamily="18" charset="0"/>
              </a:rPr>
              <a:t>PELVIC FRACTURES</a:t>
            </a:r>
            <a:endParaRPr lang="en-US" sz="4000" dirty="0">
              <a:solidFill>
                <a:srgbClr val="FFFF00"/>
              </a:solidFill>
              <a:latin typeface="Times New Roman" pitchFamily="18" charset="0"/>
              <a:cs typeface="Times New Roman" pitchFamily="18" charset="0"/>
            </a:endParaRPr>
          </a:p>
        </p:txBody>
      </p:sp>
      <p:sp>
        <p:nvSpPr>
          <p:cNvPr id="32771" name="Rectangle 3">
            <a:extLst>
              <a:ext uri="{FF2B5EF4-FFF2-40B4-BE49-F238E27FC236}">
                <a16:creationId xmlns:a16="http://schemas.microsoft.com/office/drawing/2014/main" id="{542A09FE-4D2E-4448-96C5-7E7238C5CCB0}"/>
              </a:ext>
            </a:extLst>
          </p:cNvPr>
          <p:cNvSpPr>
            <a:spLocks noGrp="1" noChangeArrowheads="1"/>
          </p:cNvSpPr>
          <p:nvPr>
            <p:ph type="body" sz="half" idx="1"/>
          </p:nvPr>
        </p:nvSpPr>
        <p:spPr>
          <a:xfrm>
            <a:off x="13855" y="1828800"/>
            <a:ext cx="6400800" cy="4114800"/>
          </a:xfrm>
        </p:spPr>
        <p:txBody>
          <a:bodyPr/>
          <a:lstStyle/>
          <a:p>
            <a:pPr algn="l" rtl="0">
              <a:buFont typeface="Arial" charset="0"/>
              <a:buChar char="•"/>
              <a:defRPr/>
            </a:pPr>
            <a:r>
              <a:rPr lang="en-US" dirty="0">
                <a:latin typeface="Times New Roman" pitchFamily="18" charset="0"/>
                <a:cs typeface="Times New Roman" pitchFamily="18" charset="0"/>
              </a:rPr>
              <a:t>Temporary stabilization for closed fractures</a:t>
            </a:r>
          </a:p>
          <a:p>
            <a:pPr algn="l" rtl="0">
              <a:buFont typeface="Arial" charset="0"/>
              <a:buChar char="•"/>
              <a:defRPr/>
            </a:pPr>
            <a:r>
              <a:rPr lang="en-US" dirty="0">
                <a:latin typeface="Times New Roman" pitchFamily="18" charset="0"/>
                <a:cs typeface="Times New Roman" pitchFamily="18" charset="0"/>
              </a:rPr>
              <a:t>Bleeding control</a:t>
            </a:r>
          </a:p>
          <a:p>
            <a:pPr algn="l" rtl="0">
              <a:buFont typeface="Arial" charset="0"/>
              <a:buChar char="•"/>
              <a:defRPr/>
            </a:pPr>
            <a:r>
              <a:rPr lang="en-US" dirty="0">
                <a:latin typeface="Times New Roman" pitchFamily="18" charset="0"/>
                <a:cs typeface="Times New Roman" pitchFamily="18" charset="0"/>
              </a:rPr>
              <a:t>It reduces the movement of the clot</a:t>
            </a:r>
            <a:endParaRPr lang="en-US" dirty="0">
              <a:effectLst>
                <a:outerShdw blurRad="38100" dist="38100" dir="2700000" algn="tl">
                  <a:srgbClr val="000000"/>
                </a:outerShdw>
              </a:effectLst>
              <a:latin typeface="Times New Roman" pitchFamily="18" charset="0"/>
              <a:cs typeface="Times New Roman" pitchFamily="18" charset="0"/>
            </a:endParaRPr>
          </a:p>
        </p:txBody>
      </p:sp>
      <p:pic>
        <p:nvPicPr>
          <p:cNvPr id="89092" name="Picture 6" descr="exfix4">
            <a:extLst>
              <a:ext uri="{FF2B5EF4-FFF2-40B4-BE49-F238E27FC236}">
                <a16:creationId xmlns:a16="http://schemas.microsoft.com/office/drawing/2014/main" id="{EE557FC9-F4F4-42B2-BFD8-0FE5E6DEC9C9}"/>
              </a:ext>
            </a:extLst>
          </p:cNvPr>
          <p:cNvPicPr>
            <a:picLocks noGrp="1" noChangeAspect="1" noChangeArrowheads="1"/>
          </p:cNvPicPr>
          <p:nvPr>
            <p:ph type="clipArt" sz="half" idx="2"/>
          </p:nvPr>
        </p:nvPicPr>
        <p:blipFill>
          <a:blip r:embed="rId2">
            <a:lum bright="24000" contrast="24000"/>
            <a:extLst>
              <a:ext uri="{28A0092B-C50C-407E-A947-70E740481C1C}">
                <a14:useLocalDpi xmlns:a14="http://schemas.microsoft.com/office/drawing/2010/main" val="0"/>
              </a:ext>
            </a:extLst>
          </a:blip>
          <a:srcRect/>
          <a:stretch>
            <a:fillRect/>
          </a:stretch>
        </p:blipFill>
        <p:spPr>
          <a:xfrm>
            <a:off x="6400800" y="1447800"/>
            <a:ext cx="2473325" cy="2971800"/>
          </a:xfrm>
          <a:noFill/>
          <a:ln>
            <a:solidFill>
              <a:schemeClr val="tx1"/>
            </a:solidFill>
            <a:miter lim="800000"/>
            <a:headEnd/>
            <a:tailEnd/>
          </a:ln>
        </p:spPr>
      </p:pic>
      <p:pic>
        <p:nvPicPr>
          <p:cNvPr id="89093" name="Picture 7" descr="pelhem14">
            <a:extLst>
              <a:ext uri="{FF2B5EF4-FFF2-40B4-BE49-F238E27FC236}">
                <a16:creationId xmlns:a16="http://schemas.microsoft.com/office/drawing/2014/main" id="{F25267F8-CCFC-48DB-809D-0EA0E04C7AD0}"/>
              </a:ext>
            </a:extLst>
          </p:cNvPr>
          <p:cNvPicPr>
            <a:picLocks noChangeAspect="1" noChangeArrowheads="1"/>
          </p:cNvPicPr>
          <p:nvPr/>
        </p:nvPicPr>
        <p:blipFill>
          <a:blip r:embed="rId3">
            <a:lum bright="12000" contrast="12000"/>
            <a:extLst>
              <a:ext uri="{28A0092B-C50C-407E-A947-70E740481C1C}">
                <a14:useLocalDpi xmlns:a14="http://schemas.microsoft.com/office/drawing/2010/main" val="0"/>
              </a:ext>
            </a:extLst>
          </a:blip>
          <a:srcRect/>
          <a:stretch>
            <a:fillRect/>
          </a:stretch>
        </p:blipFill>
        <p:spPr bwMode="auto">
          <a:xfrm>
            <a:off x="6400800" y="4343400"/>
            <a:ext cx="2514600" cy="2263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Tm="20281"/>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15DA52C-C03D-4579-ABCA-E62D037490B5}"/>
              </a:ext>
            </a:extLst>
          </p:cNvPr>
          <p:cNvSpPr>
            <a:spLocks noGrp="1" noChangeArrowheads="1"/>
          </p:cNvSpPr>
          <p:nvPr>
            <p:ph type="title"/>
          </p:nvPr>
        </p:nvSpPr>
        <p:spPr/>
        <p:txBody>
          <a:bodyPr/>
          <a:lstStyle/>
          <a:p>
            <a:pPr algn="ctr" rtl="0">
              <a:defRPr/>
            </a:pPr>
            <a:r>
              <a:rPr lang="en-US" sz="4000" dirty="0">
                <a:solidFill>
                  <a:srgbClr val="FFFF00"/>
                </a:solidFill>
                <a:latin typeface="Times New Roman" pitchFamily="18" charset="0"/>
                <a:cs typeface="Times New Roman" pitchFamily="18" charset="0"/>
              </a:rPr>
              <a:t>Fractures in children</a:t>
            </a:r>
          </a:p>
        </p:txBody>
      </p:sp>
      <p:sp>
        <p:nvSpPr>
          <p:cNvPr id="34819" name="Rectangle 3">
            <a:extLst>
              <a:ext uri="{FF2B5EF4-FFF2-40B4-BE49-F238E27FC236}">
                <a16:creationId xmlns:a16="http://schemas.microsoft.com/office/drawing/2014/main" id="{B3F9EFA8-BE85-4684-82B5-B09B4744A38D}"/>
              </a:ext>
            </a:extLst>
          </p:cNvPr>
          <p:cNvSpPr>
            <a:spLocks noGrp="1" noChangeArrowheads="1"/>
          </p:cNvSpPr>
          <p:nvPr>
            <p:ph type="body" sz="half" idx="1"/>
          </p:nvPr>
        </p:nvSpPr>
        <p:spPr>
          <a:xfrm>
            <a:off x="152400" y="1981200"/>
            <a:ext cx="6400800" cy="4114800"/>
          </a:xfrm>
        </p:spPr>
        <p:txBody>
          <a:bodyPr/>
          <a:lstStyle/>
          <a:p>
            <a:pPr algn="l" rtl="0">
              <a:buFont typeface="Arial" charset="0"/>
              <a:buChar char="•"/>
              <a:defRPr/>
            </a:pPr>
            <a:r>
              <a:rPr lang="en-US" dirty="0">
                <a:latin typeface="Times New Roman" pitchFamily="18" charset="0"/>
                <a:cs typeface="Times New Roman" pitchFamily="18" charset="0"/>
              </a:rPr>
              <a:t>Fractures of the femur</a:t>
            </a:r>
          </a:p>
          <a:p>
            <a:pPr algn="l" rtl="0">
              <a:buFont typeface="Arial" charset="0"/>
              <a:buChar char="•"/>
              <a:defRPr/>
            </a:pPr>
            <a:r>
              <a:rPr lang="en-US" dirty="0">
                <a:latin typeface="Times New Roman" pitchFamily="18" charset="0"/>
                <a:cs typeface="Times New Roman" pitchFamily="18" charset="0"/>
              </a:rPr>
              <a:t>One of the alternatives of several weeks of skeletal traction</a:t>
            </a:r>
          </a:p>
          <a:p>
            <a:pPr algn="l" rtl="0">
              <a:buFont typeface="Arial" charset="0"/>
              <a:buChar char="•"/>
              <a:defRPr/>
            </a:pPr>
            <a:r>
              <a:rPr lang="en-US" dirty="0">
                <a:latin typeface="Times New Roman" pitchFamily="18" charset="0"/>
                <a:cs typeface="Times New Roman" pitchFamily="18" charset="0"/>
              </a:rPr>
              <a:t>It is used less often due to the use of flexible pins</a:t>
            </a:r>
            <a:endParaRPr lang="en-US" sz="4000" dirty="0">
              <a:effectLst>
                <a:outerShdw blurRad="38100" dist="38100" dir="2700000" algn="tl">
                  <a:srgbClr val="000000"/>
                </a:outerShdw>
              </a:effectLst>
              <a:latin typeface="Times New Roman" pitchFamily="18" charset="0"/>
              <a:cs typeface="Times New Roman" pitchFamily="18" charset="0"/>
            </a:endParaRPr>
          </a:p>
        </p:txBody>
      </p:sp>
      <p:pic>
        <p:nvPicPr>
          <p:cNvPr id="90116" name="Picture 9" descr="ex21">
            <a:extLst>
              <a:ext uri="{FF2B5EF4-FFF2-40B4-BE49-F238E27FC236}">
                <a16:creationId xmlns:a16="http://schemas.microsoft.com/office/drawing/2014/main" id="{B934337A-93C8-44A6-B12E-409C982342F6}"/>
              </a:ext>
            </a:extLst>
          </p:cNvPr>
          <p:cNvPicPr>
            <a:picLocks noGrp="1" noChangeAspect="1" noChangeArrowheads="1"/>
          </p:cNvPicPr>
          <p:nvPr>
            <p:ph type="clipArt" sz="half" idx="2"/>
          </p:nvPr>
        </p:nvPicPr>
        <p:blipFill>
          <a:blip r:embed="rId2">
            <a:lum bright="18000"/>
            <a:extLst>
              <a:ext uri="{28A0092B-C50C-407E-A947-70E740481C1C}">
                <a14:useLocalDpi xmlns:a14="http://schemas.microsoft.com/office/drawing/2010/main" val="0"/>
              </a:ext>
            </a:extLst>
          </a:blip>
          <a:srcRect/>
          <a:stretch>
            <a:fillRect/>
          </a:stretch>
        </p:blipFill>
        <p:spPr>
          <a:xfrm>
            <a:off x="6518275" y="2133600"/>
            <a:ext cx="2625725" cy="3200400"/>
          </a:xfrm>
          <a:noFill/>
        </p:spPr>
      </p:pic>
    </p:spTree>
  </p:cSld>
  <p:clrMapOvr>
    <a:masterClrMapping/>
  </p:clrMapOvr>
  <p:transition advTm="22161"/>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0EBE3DC4-0B45-410B-9F80-607900C0989D}"/>
              </a:ext>
            </a:extLst>
          </p:cNvPr>
          <p:cNvSpPr>
            <a:spLocks noGrp="1" noChangeArrowheads="1"/>
          </p:cNvSpPr>
          <p:nvPr>
            <p:ph type="title"/>
          </p:nvPr>
        </p:nvSpPr>
        <p:spPr/>
        <p:txBody>
          <a:bodyPr/>
          <a:lstStyle/>
          <a:p>
            <a:pPr algn="ctr" rtl="0">
              <a:defRPr/>
            </a:pPr>
            <a:r>
              <a:rPr lang="sr-Latn-RS" sz="4800" dirty="0">
                <a:solidFill>
                  <a:srgbClr val="FFFF00"/>
                </a:solidFill>
                <a:latin typeface="Times New Roman" pitchFamily="18" charset="0"/>
                <a:cs typeface="Times New Roman" pitchFamily="18" charset="0"/>
              </a:rPr>
              <a:t>external fixation</a:t>
            </a:r>
            <a:endParaRPr lang="en-US" sz="4800" dirty="0">
              <a:solidFill>
                <a:srgbClr val="FFFF00"/>
              </a:solidFill>
              <a:latin typeface="Times New Roman" pitchFamily="18" charset="0"/>
              <a:cs typeface="Times New Roman" pitchFamily="18" charset="0"/>
            </a:endParaRPr>
          </a:p>
        </p:txBody>
      </p:sp>
      <p:sp>
        <p:nvSpPr>
          <p:cNvPr id="46083" name="Rectangle 3">
            <a:extLst>
              <a:ext uri="{FF2B5EF4-FFF2-40B4-BE49-F238E27FC236}">
                <a16:creationId xmlns:a16="http://schemas.microsoft.com/office/drawing/2014/main" id="{D82506CC-245B-4A76-9F20-A1C7BE2492F0}"/>
              </a:ext>
            </a:extLst>
          </p:cNvPr>
          <p:cNvSpPr>
            <a:spLocks noGrp="1" noChangeArrowheads="1"/>
          </p:cNvSpPr>
          <p:nvPr>
            <p:ph type="body" idx="1"/>
          </p:nvPr>
        </p:nvSpPr>
        <p:spPr>
          <a:xfrm>
            <a:off x="0" y="1981200"/>
            <a:ext cx="9144000" cy="4114800"/>
          </a:xfrm>
        </p:spPr>
        <p:txBody>
          <a:bodyPr/>
          <a:lstStyle/>
          <a:p>
            <a:pPr lvl="2" algn="l" rtl="0">
              <a:buFont typeface="Arial" charset="0"/>
              <a:buNone/>
              <a:defRPr/>
            </a:pPr>
            <a:r>
              <a:rPr lang="en-US" sz="2800" dirty="0">
                <a:latin typeface="Times New Roman" pitchFamily="18" charset="0"/>
                <a:cs typeface="Times New Roman" pitchFamily="18" charset="0"/>
              </a:rPr>
              <a:t>The construction of the fixator will depend on the treatment strategy:</a:t>
            </a:r>
          </a:p>
          <a:p>
            <a:pPr marL="1428750" lvl="2" indent="-514350" algn="l" rtl="0">
              <a:buFont typeface="+mj-lt"/>
              <a:buAutoNum type="arabicPeriod"/>
              <a:defRPr/>
            </a:pPr>
            <a:r>
              <a:rPr lang="sr-Latn-RS" sz="2800" dirty="0">
                <a:latin typeface="Times New Roman" pitchFamily="18" charset="0"/>
                <a:cs typeface="Times New Roman" pitchFamily="18" charset="0"/>
              </a:rPr>
              <a:t>Urgent</a:t>
            </a:r>
            <a:r>
              <a:rPr lang="en-US" sz="2800" dirty="0">
                <a:latin typeface="Times New Roman" pitchFamily="18" charset="0"/>
                <a:cs typeface="Times New Roman" pitchFamily="18" charset="0"/>
              </a:rPr>
              <a:t> - DCO</a:t>
            </a:r>
          </a:p>
          <a:p>
            <a:pPr marL="1428750" lvl="2" indent="-514350" algn="l" rtl="0">
              <a:buFont typeface="+mj-lt"/>
              <a:buAutoNum type="arabicPeriod"/>
              <a:defRPr/>
            </a:pPr>
            <a:r>
              <a:rPr lang="en-US" sz="2800" dirty="0">
                <a:latin typeface="Times New Roman" pitchFamily="18" charset="0"/>
                <a:cs typeface="Times New Roman" pitchFamily="18" charset="0"/>
              </a:rPr>
              <a:t>Temporary treatment (operations in 2 acts)</a:t>
            </a:r>
          </a:p>
          <a:p>
            <a:pPr marL="1428750" lvl="2" indent="-514350" algn="l" rtl="0">
              <a:buFont typeface="+mj-lt"/>
              <a:buAutoNum type="arabicPeriod"/>
              <a:defRPr/>
            </a:pPr>
            <a:r>
              <a:rPr lang="en-US" sz="2800" dirty="0">
                <a:latin typeface="Times New Roman" pitchFamily="18" charset="0"/>
                <a:cs typeface="Times New Roman" pitchFamily="18" charset="0"/>
              </a:rPr>
              <a:t>Definitive treatment</a:t>
            </a:r>
            <a:endParaRPr lang="en-US" sz="2800"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advTm="23481"/>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D7E97D77-8795-467D-AA01-9AFBD2850FF8}"/>
              </a:ext>
            </a:extLst>
          </p:cNvPr>
          <p:cNvSpPr>
            <a:spLocks noGrp="1" noChangeArrowheads="1"/>
          </p:cNvSpPr>
          <p:nvPr>
            <p:ph type="title"/>
          </p:nvPr>
        </p:nvSpPr>
        <p:spPr/>
        <p:txBody>
          <a:bodyPr/>
          <a:lstStyle/>
          <a:p>
            <a:pPr algn="ctr" rtl="0">
              <a:defRPr/>
            </a:pPr>
            <a:r>
              <a:rPr lang="sr-Latn-RS" sz="4000" dirty="0">
                <a:solidFill>
                  <a:srgbClr val="FFFF00"/>
                </a:solidFill>
                <a:latin typeface="Times New Roman" pitchFamily="18" charset="0"/>
                <a:cs typeface="Times New Roman" pitchFamily="18" charset="0"/>
              </a:rPr>
              <a:t>construction of external fixators</a:t>
            </a:r>
            <a:endParaRPr lang="en-US" sz="4000" dirty="0">
              <a:solidFill>
                <a:srgbClr val="FFFF00"/>
              </a:solidFill>
              <a:latin typeface="Times New Roman" pitchFamily="18" charset="0"/>
              <a:cs typeface="Times New Roman" pitchFamily="18" charset="0"/>
            </a:endParaRPr>
          </a:p>
        </p:txBody>
      </p:sp>
      <p:sp>
        <p:nvSpPr>
          <p:cNvPr id="47107" name="Rectangle 3">
            <a:extLst>
              <a:ext uri="{FF2B5EF4-FFF2-40B4-BE49-F238E27FC236}">
                <a16:creationId xmlns:a16="http://schemas.microsoft.com/office/drawing/2014/main" id="{5C013D6C-6BA3-4B09-B13B-6A4ACB6B1901}"/>
              </a:ext>
            </a:extLst>
          </p:cNvPr>
          <p:cNvSpPr>
            <a:spLocks noGrp="1" noChangeArrowheads="1"/>
          </p:cNvSpPr>
          <p:nvPr>
            <p:ph type="body" idx="1"/>
          </p:nvPr>
        </p:nvSpPr>
        <p:spPr>
          <a:xfrm>
            <a:off x="1066800" y="2438400"/>
            <a:ext cx="6705600" cy="3962400"/>
          </a:xfrm>
        </p:spPr>
        <p:txBody>
          <a:bodyPr/>
          <a:lstStyle/>
          <a:p>
            <a:pPr algn="l" rtl="0">
              <a:buFont typeface="Arial" charset="0"/>
              <a:buChar char="•"/>
              <a:defRPr/>
            </a:pPr>
            <a:endParaRPr lang="en-US" dirty="0">
              <a:latin typeface="Times New Roman" pitchFamily="18" charset="0"/>
              <a:cs typeface="Times New Roman" pitchFamily="18" charset="0"/>
            </a:endParaRPr>
          </a:p>
          <a:p>
            <a:pPr algn="l" rtl="0">
              <a:buFont typeface="Arial" charset="0"/>
              <a:buChar char="•"/>
              <a:defRPr/>
            </a:pPr>
            <a:endParaRPr lang="en-US" dirty="0">
              <a:latin typeface="Times New Roman" pitchFamily="18" charset="0"/>
              <a:cs typeface="Times New Roman" pitchFamily="18" charset="0"/>
            </a:endParaRPr>
          </a:p>
          <a:p>
            <a:pPr algn="l" rtl="0">
              <a:buFont typeface="Arial" charset="0"/>
              <a:buChar char="•"/>
              <a:defRPr/>
            </a:pPr>
            <a:r>
              <a:rPr lang="sr-Latn-CS" dirty="0">
                <a:latin typeface="Times New Roman" pitchFamily="18" charset="0"/>
              </a:rPr>
              <a:t>External fasteners with studs</a:t>
            </a:r>
          </a:p>
          <a:p>
            <a:pPr algn="l" rtl="0">
              <a:buFont typeface="Arial" charset="0"/>
              <a:buChar char="•"/>
              <a:defRPr/>
            </a:pPr>
            <a:r>
              <a:rPr lang="sr-Latn-CS" dirty="0">
                <a:latin typeface="Times New Roman" pitchFamily="18" charset="0"/>
              </a:rPr>
              <a:t>Uni-planar</a:t>
            </a:r>
          </a:p>
          <a:p>
            <a:pPr algn="l" rtl="0">
              <a:buFont typeface="Arial" charset="0"/>
              <a:buChar char="•"/>
              <a:defRPr/>
            </a:pPr>
            <a:r>
              <a:rPr lang="sr-Latn-CS" dirty="0">
                <a:latin typeface="Times New Roman" pitchFamily="18" charset="0"/>
              </a:rPr>
              <a:t>Bi-planar</a:t>
            </a:r>
          </a:p>
          <a:p>
            <a:pPr algn="l" rtl="0">
              <a:buFont typeface="Arial" charset="0"/>
              <a:buChar char="•"/>
              <a:defRPr/>
            </a:pPr>
            <a:r>
              <a:rPr lang="sr-Latn-CS" dirty="0">
                <a:latin typeface="Times New Roman" pitchFamily="18" charset="0"/>
              </a:rPr>
              <a:t>Multi-planar</a:t>
            </a:r>
          </a:p>
          <a:p>
            <a:pPr algn="l" rtl="0">
              <a:buFont typeface="Arial" charset="0"/>
              <a:buChar char="•"/>
              <a:defRPr/>
            </a:pPr>
            <a:r>
              <a:rPr lang="sr-Latn-CS" dirty="0">
                <a:latin typeface="Times New Roman" pitchFamily="18" charset="0"/>
              </a:rPr>
              <a:t>External fixators with rings</a:t>
            </a:r>
          </a:p>
          <a:p>
            <a:pPr algn="l" rtl="0">
              <a:buFont typeface="Arial" charset="0"/>
              <a:buChar char="•"/>
              <a:defRPr/>
            </a:pPr>
            <a:r>
              <a:rPr lang="sr-Latn-CS" dirty="0">
                <a:latin typeface="Times New Roman" pitchFamily="18" charset="0"/>
              </a:rPr>
              <a:t>Hybrid external fixators</a:t>
            </a:r>
          </a:p>
          <a:p>
            <a:pPr algn="l" rtl="0">
              <a:buFont typeface="Arial" charset="0"/>
              <a:buChar char="•"/>
              <a:defRPr/>
            </a:pPr>
            <a:endParaRPr lang="en-US" dirty="0">
              <a:effectLst>
                <a:outerShdw blurRad="38100" dist="38100" dir="2700000" algn="tl">
                  <a:srgbClr val="000000"/>
                </a:outerShdw>
              </a:effectLst>
              <a:latin typeface="Arial" charset="0"/>
            </a:endParaRPr>
          </a:p>
        </p:txBody>
      </p:sp>
    </p:spTree>
  </p:cSld>
  <p:clrMapOvr>
    <a:masterClrMapping/>
  </p:clrMapOvr>
  <p:transition advTm="23281"/>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26">
            <a:extLst>
              <a:ext uri="{FF2B5EF4-FFF2-40B4-BE49-F238E27FC236}">
                <a16:creationId xmlns:a16="http://schemas.microsoft.com/office/drawing/2014/main" id="{4A48FA3B-CA8C-4999-A3FE-C0619DFFC909}"/>
              </a:ext>
            </a:extLst>
          </p:cNvPr>
          <p:cNvSpPr>
            <a:spLocks noGrp="1" noChangeArrowheads="1"/>
          </p:cNvSpPr>
          <p:nvPr>
            <p:ph type="title"/>
          </p:nvPr>
        </p:nvSpPr>
        <p:spPr/>
        <p:txBody>
          <a:bodyPr>
            <a:normAutofit fontScale="90000"/>
          </a:bodyPr>
          <a:lstStyle/>
          <a:p>
            <a:pPr algn="l" rtl="0">
              <a:defRPr/>
            </a:pPr>
            <a:br>
              <a:rPr lang="en-US" sz="6000"/>
            </a:br>
            <a:endParaRPr lang="en-US" sz="4800" i="1"/>
          </a:p>
        </p:txBody>
      </p:sp>
      <p:pic>
        <p:nvPicPr>
          <p:cNvPr id="93187" name="Picture 1030" descr="ex67">
            <a:extLst>
              <a:ext uri="{FF2B5EF4-FFF2-40B4-BE49-F238E27FC236}">
                <a16:creationId xmlns:a16="http://schemas.microsoft.com/office/drawing/2014/main" id="{38AC770F-EEC5-4BC8-A421-9506494D62AB}"/>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495800" y="381000"/>
            <a:ext cx="3022600" cy="6248400"/>
          </a:xfrm>
          <a:noFill/>
        </p:spPr>
      </p:pic>
      <p:sp>
        <p:nvSpPr>
          <p:cNvPr id="93188" name="Text Box 1031">
            <a:extLst>
              <a:ext uri="{FF2B5EF4-FFF2-40B4-BE49-F238E27FC236}">
                <a16:creationId xmlns:a16="http://schemas.microsoft.com/office/drawing/2014/main" id="{AD853D02-7496-4116-9D32-3058236A68E8}"/>
              </a:ext>
            </a:extLst>
          </p:cNvPr>
          <p:cNvSpPr txBox="1">
            <a:spLocks noChangeArrowheads="1"/>
          </p:cNvSpPr>
          <p:nvPr/>
        </p:nvSpPr>
        <p:spPr bwMode="auto">
          <a:xfrm>
            <a:off x="974725" y="1111250"/>
            <a:ext cx="2425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buClr>
                <a:schemeClr val="accent2"/>
              </a:buClr>
              <a:buFontTx/>
              <a:buChar char="•"/>
            </a:pPr>
            <a:r>
              <a:rPr lang="en-US" altLang="en-US"/>
              <a:t> </a:t>
            </a:r>
            <a:r>
              <a:rPr lang="en-US" altLang="en-US" sz="3200">
                <a:latin typeface="Times New Roman" panose="02020603050405020304" pitchFamily="18" charset="0"/>
                <a:cs typeface="Times New Roman" panose="02020603050405020304" pitchFamily="18" charset="0"/>
              </a:rPr>
              <a:t>Uni-planar</a:t>
            </a:r>
          </a:p>
        </p:txBody>
      </p:sp>
      <p:sp>
        <p:nvSpPr>
          <p:cNvPr id="93189" name="Text Box 1033">
            <a:extLst>
              <a:ext uri="{FF2B5EF4-FFF2-40B4-BE49-F238E27FC236}">
                <a16:creationId xmlns:a16="http://schemas.microsoft.com/office/drawing/2014/main" id="{7D0D2D51-2DE3-4C34-B8F0-C6E8150ECD86}"/>
              </a:ext>
            </a:extLst>
          </p:cNvPr>
          <p:cNvSpPr txBox="1">
            <a:spLocks noChangeArrowheads="1"/>
          </p:cNvSpPr>
          <p:nvPr/>
        </p:nvSpPr>
        <p:spPr bwMode="auto">
          <a:xfrm>
            <a:off x="990600" y="2743200"/>
            <a:ext cx="2286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buClr>
                <a:schemeClr val="accent2"/>
              </a:buClr>
              <a:buFontTx/>
              <a:buChar char="•"/>
            </a:pPr>
            <a:r>
              <a:rPr lang="en-US" altLang="en-US" sz="3200">
                <a:latin typeface="Times New Roman" panose="02020603050405020304" pitchFamily="18" charset="0"/>
                <a:cs typeface="Times New Roman" panose="02020603050405020304" pitchFamily="18" charset="0"/>
              </a:rPr>
              <a:t>Bi-planar</a:t>
            </a:r>
          </a:p>
        </p:txBody>
      </p:sp>
      <p:sp>
        <p:nvSpPr>
          <p:cNvPr id="93190" name="Text Box 1035">
            <a:extLst>
              <a:ext uri="{FF2B5EF4-FFF2-40B4-BE49-F238E27FC236}">
                <a16:creationId xmlns:a16="http://schemas.microsoft.com/office/drawing/2014/main" id="{0781379F-735E-4565-91D5-AF53F7314FDC}"/>
              </a:ext>
            </a:extLst>
          </p:cNvPr>
          <p:cNvSpPr txBox="1">
            <a:spLocks noChangeArrowheads="1"/>
          </p:cNvSpPr>
          <p:nvPr/>
        </p:nvSpPr>
        <p:spPr bwMode="auto">
          <a:xfrm>
            <a:off x="990600" y="4648200"/>
            <a:ext cx="290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buClr>
                <a:schemeClr val="accent2"/>
              </a:buClr>
              <a:buFontTx/>
              <a:buChar char="•"/>
            </a:pPr>
            <a:r>
              <a:rPr lang="en-US" altLang="en-US" sz="3200"/>
              <a:t> </a:t>
            </a:r>
            <a:r>
              <a:rPr lang="en-US" altLang="en-US" sz="3200">
                <a:latin typeface="Times New Roman" panose="02020603050405020304" pitchFamily="18" charset="0"/>
                <a:cs typeface="Times New Roman" panose="02020603050405020304" pitchFamily="18" charset="0"/>
              </a:rPr>
              <a:t>Multi-planar</a:t>
            </a:r>
          </a:p>
        </p:txBody>
      </p:sp>
    </p:spTree>
  </p:cSld>
  <p:clrMapOvr>
    <a:masterClrMapping/>
  </p:clrMapOvr>
  <p:transition advTm="24981"/>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C5872892-F6E7-4909-AC48-89661A7D01F8}"/>
              </a:ext>
            </a:extLst>
          </p:cNvPr>
          <p:cNvSpPr>
            <a:spLocks noGrp="1" noChangeArrowheads="1"/>
          </p:cNvSpPr>
          <p:nvPr>
            <p:ph type="title"/>
          </p:nvPr>
        </p:nvSpPr>
        <p:spPr>
          <a:xfrm>
            <a:off x="304800" y="304800"/>
            <a:ext cx="8610600" cy="1143000"/>
          </a:xfrm>
        </p:spPr>
        <p:txBody>
          <a:bodyPr>
            <a:normAutofit fontScale="90000"/>
          </a:bodyPr>
          <a:lstStyle/>
          <a:p>
            <a:pPr algn="ctr" rtl="0">
              <a:defRPr/>
            </a:pPr>
            <a:br>
              <a:rPr lang="en-US" sz="5400" i="1" dirty="0"/>
            </a:br>
            <a:r>
              <a:rPr lang="sr-Latn-RS" sz="4800" dirty="0">
                <a:solidFill>
                  <a:srgbClr val="FFFF00"/>
                </a:solidFill>
                <a:latin typeface="Times New Roman" pitchFamily="18" charset="0"/>
                <a:cs typeface="Times New Roman" pitchFamily="18" charset="0"/>
              </a:rPr>
              <a:t>bridging Ex FIX</a:t>
            </a:r>
            <a:br>
              <a:rPr lang="en-US" sz="5400" i="1" dirty="0"/>
            </a:br>
            <a:endParaRPr lang="en-US" sz="5400" i="1" dirty="0"/>
          </a:p>
        </p:txBody>
      </p:sp>
      <p:sp>
        <p:nvSpPr>
          <p:cNvPr id="92163" name="Rectangle 3">
            <a:extLst>
              <a:ext uri="{FF2B5EF4-FFF2-40B4-BE49-F238E27FC236}">
                <a16:creationId xmlns:a16="http://schemas.microsoft.com/office/drawing/2014/main" id="{13E526E6-7F4C-439A-A1C2-92BBEC18971B}"/>
              </a:ext>
            </a:extLst>
          </p:cNvPr>
          <p:cNvSpPr>
            <a:spLocks noGrp="1" noChangeArrowheads="1"/>
          </p:cNvSpPr>
          <p:nvPr>
            <p:ph type="body" sz="half" idx="1"/>
          </p:nvPr>
        </p:nvSpPr>
        <p:spPr>
          <a:xfrm>
            <a:off x="381000" y="1676400"/>
            <a:ext cx="5029200" cy="4800600"/>
          </a:xfrm>
        </p:spPr>
        <p:txBody>
          <a:bodyPr/>
          <a:lstStyle/>
          <a:p>
            <a:pPr algn="l" rtl="0">
              <a:buFont typeface="Arial" charset="0"/>
              <a:buChar char="•"/>
              <a:defRPr/>
            </a:pPr>
            <a:r>
              <a:rPr lang="en-US" sz="2800" dirty="0">
                <a:latin typeface="Times New Roman" pitchFamily="18" charset="0"/>
                <a:cs typeface="Times New Roman" pitchFamily="18" charset="0"/>
              </a:rPr>
              <a:t>Built as </a:t>
            </a:r>
            <a:r>
              <a:rPr lang="en-US" sz="2800" dirty="0" err="1">
                <a:latin typeface="Times New Roman" pitchFamily="18" charset="0"/>
                <a:cs typeface="Times New Roman" pitchFamily="18" charset="0"/>
              </a:rPr>
              <a:t>uni</a:t>
            </a:r>
            <a:r>
              <a:rPr lang="en-US" sz="2800" dirty="0">
                <a:latin typeface="Times New Roman" pitchFamily="18" charset="0"/>
                <a:cs typeface="Times New Roman" pitchFamily="18" charset="0"/>
              </a:rPr>
              <a:t>- and multi-planar structures</a:t>
            </a:r>
          </a:p>
          <a:p>
            <a:pPr algn="l" rtl="0">
              <a:buFont typeface="Arial" charset="0"/>
              <a:buChar char="•"/>
              <a:defRPr/>
            </a:pPr>
            <a:r>
              <a:rPr lang="en-US" sz="2800" dirty="0">
                <a:latin typeface="Times New Roman" pitchFamily="18" charset="0"/>
                <a:cs typeface="Times New Roman" pitchFamily="18" charset="0"/>
              </a:rPr>
              <a:t>Areas prone to soft tissue problems</a:t>
            </a:r>
          </a:p>
          <a:p>
            <a:pPr algn="l" rtl="0">
              <a:buFont typeface="Arial" charset="0"/>
              <a:buChar char="•"/>
              <a:defRPr/>
            </a:pPr>
            <a:r>
              <a:rPr lang="en-US" sz="2800" dirty="0">
                <a:latin typeface="Times New Roman" pitchFamily="18" charset="0"/>
                <a:cs typeface="Times New Roman" pitchFamily="18" charset="0"/>
              </a:rPr>
              <a:t>Knee</a:t>
            </a:r>
          </a:p>
          <a:p>
            <a:pPr algn="l" rtl="0">
              <a:buFont typeface="Arial" charset="0"/>
              <a:buChar char="•"/>
              <a:defRPr/>
            </a:pPr>
            <a:r>
              <a:rPr lang="en-US" sz="2800" dirty="0">
                <a:latin typeface="Times New Roman" pitchFamily="18" charset="0"/>
                <a:cs typeface="Times New Roman" pitchFamily="18" charset="0"/>
              </a:rPr>
              <a:t>Ankle joint</a:t>
            </a:r>
          </a:p>
          <a:p>
            <a:pPr algn="l" rtl="0">
              <a:buFont typeface="Arial" charset="0"/>
              <a:buChar char="•"/>
              <a:defRPr/>
            </a:pPr>
            <a:r>
              <a:rPr lang="en-US" sz="2800" dirty="0">
                <a:latin typeface="Times New Roman" pitchFamily="18" charset="0"/>
                <a:cs typeface="Times New Roman" pitchFamily="18" charset="0"/>
              </a:rPr>
              <a:t>Open fractures</a:t>
            </a:r>
          </a:p>
          <a:p>
            <a:pPr algn="l" rtl="0">
              <a:buFont typeface="Arial" charset="0"/>
              <a:buChar char="•"/>
              <a:defRPr/>
            </a:pPr>
            <a:r>
              <a:rPr lang="en-US" sz="2800" dirty="0">
                <a:latin typeface="Times New Roman" pitchFamily="18" charset="0"/>
                <a:cs typeface="Times New Roman" pitchFamily="18" charset="0"/>
              </a:rPr>
              <a:t>When multiple injuries prevent definitive treatment</a:t>
            </a:r>
            <a:endParaRPr lang="en-US" dirty="0">
              <a:latin typeface="Times New Roman" pitchFamily="18" charset="0"/>
              <a:cs typeface="Times New Roman" pitchFamily="18" charset="0"/>
            </a:endParaRPr>
          </a:p>
        </p:txBody>
      </p:sp>
      <p:pic>
        <p:nvPicPr>
          <p:cNvPr id="94212" name="Picture 4" descr="333_10b">
            <a:extLst>
              <a:ext uri="{FF2B5EF4-FFF2-40B4-BE49-F238E27FC236}">
                <a16:creationId xmlns:a16="http://schemas.microsoft.com/office/drawing/2014/main" id="{7801D347-DEE8-4C12-967D-7B4894D6016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334000" y="2209800"/>
            <a:ext cx="3581400" cy="3344863"/>
          </a:xfrm>
          <a:noFill/>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DEF92-FA92-4EDC-BE4E-01FD6BFAD48C}"/>
              </a:ext>
            </a:extLst>
          </p:cNvPr>
          <p:cNvSpPr>
            <a:spLocks noGrp="1"/>
          </p:cNvSpPr>
          <p:nvPr>
            <p:ph type="title"/>
          </p:nvPr>
        </p:nvSpPr>
        <p:spPr>
          <a:xfrm>
            <a:off x="457200" y="228600"/>
            <a:ext cx="8229600" cy="1295400"/>
          </a:xfrm>
        </p:spPr>
        <p:txBody>
          <a:bodyPr/>
          <a:lstStyle/>
          <a:p>
            <a:pPr algn="ctr" rtl="0">
              <a:defRPr/>
            </a:pPr>
            <a:r>
              <a:rPr lang="en-US" dirty="0">
                <a:solidFill>
                  <a:srgbClr val="FFFF00"/>
                </a:solidFill>
                <a:latin typeface="Times New Roman" pitchFamily="18" charset="0"/>
                <a:cs typeface="Times New Roman" pitchFamily="18" charset="0"/>
              </a:rPr>
              <a:t>INDICATIONS FOR</a:t>
            </a:r>
            <a:r>
              <a:rPr lang="sr-Latn-RS" dirty="0">
                <a:solidFill>
                  <a:srgbClr val="FFFF00"/>
                </a:solidFill>
                <a:latin typeface="Times New Roman" pitchFamily="18" charset="0"/>
                <a:cs typeface="Times New Roman" pitchFamily="18" charset="0"/>
              </a:rPr>
              <a:t> </a:t>
            </a:r>
            <a:r>
              <a:rPr lang="en-US" dirty="0">
                <a:solidFill>
                  <a:srgbClr val="FFFF00"/>
                </a:solidFill>
                <a:latin typeface="Times New Roman" pitchFamily="18" charset="0"/>
                <a:cs typeface="Times New Roman" pitchFamily="18" charset="0"/>
              </a:rPr>
              <a:t>Operative</a:t>
            </a:r>
            <a:r>
              <a:rPr lang="sr-Latn-RS" dirty="0">
                <a:solidFill>
                  <a:srgbClr val="FFFF00"/>
                </a:solidFill>
                <a:latin typeface="Times New Roman" pitchFamily="18" charset="0"/>
                <a:cs typeface="Times New Roman" pitchFamily="18" charset="0"/>
              </a:rPr>
              <a:t> treatment</a:t>
            </a:r>
            <a:endParaRPr lang="en-US" dirty="0"/>
          </a:p>
        </p:txBody>
      </p:sp>
      <p:sp>
        <p:nvSpPr>
          <p:cNvPr id="28675" name="Content Placeholder 2">
            <a:extLst>
              <a:ext uri="{FF2B5EF4-FFF2-40B4-BE49-F238E27FC236}">
                <a16:creationId xmlns:a16="http://schemas.microsoft.com/office/drawing/2014/main" id="{159AABC5-07A3-4601-8120-B4D4E7BB5C88}"/>
              </a:ext>
            </a:extLst>
          </p:cNvPr>
          <p:cNvSpPr>
            <a:spLocks noGrp="1"/>
          </p:cNvSpPr>
          <p:nvPr>
            <p:ph sz="half" idx="1"/>
          </p:nvPr>
        </p:nvSpPr>
        <p:spPr>
          <a:xfrm>
            <a:off x="304800" y="2141538"/>
            <a:ext cx="4724400" cy="4564062"/>
          </a:xfrm>
        </p:spPr>
        <p:txBody>
          <a:bodyPr>
            <a:normAutofit lnSpcReduction="10000"/>
          </a:bodyPr>
          <a:lstStyle/>
          <a:p>
            <a:pPr marL="514350" indent="-514350" algn="l" rtl="0">
              <a:buFont typeface="+mj-lt"/>
              <a:buAutoNum type="arabicPeriod"/>
              <a:defRPr/>
            </a:pPr>
            <a:r>
              <a:rPr lang="en-US" sz="2400" dirty="0" err="1">
                <a:latin typeface="Times New Roman" pitchFamily="18" charset="0"/>
                <a:cs typeface="Times New Roman" pitchFamily="18" charset="0"/>
              </a:rPr>
              <a:t>Open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fractures</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err="1">
                <a:latin typeface="Times New Roman" pitchFamily="18" charset="0"/>
                <a:cs typeface="Times New Roman" pitchFamily="18" charset="0"/>
              </a:rPr>
              <a:t>Polytrauma</a:t>
            </a:r>
            <a:r>
              <a:rPr lang="en-US" sz="2400" dirty="0">
                <a:latin typeface="Times New Roman" pitchFamily="18" charset="0"/>
                <a:cs typeface="Times New Roman" pitchFamily="18" charset="0"/>
              </a:rPr>
              <a:t> </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a:latin typeface="Times New Roman" pitchFamily="18" charset="0"/>
                <a:cs typeface="Times New Roman" pitchFamily="18" charset="0"/>
              </a:rPr>
              <a:t>Intra</a:t>
            </a:r>
            <a:r>
              <a:rPr lang="sr-Latn-RS" sz="2400" dirty="0">
                <a:latin typeface="Times New Roman" pitchFamily="18" charset="0"/>
                <a:cs typeface="Times New Roman" pitchFamily="18" charset="0"/>
              </a:rPr>
              <a:t>- articular</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fractures</a:t>
            </a:r>
            <a:r>
              <a:rPr lang="en-US" sz="2400" dirty="0">
                <a:latin typeface="Times New Roman" pitchFamily="18" charset="0"/>
                <a:cs typeface="Times New Roman" pitchFamily="18" charset="0"/>
              </a:rPr>
              <a:t> </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err="1">
                <a:latin typeface="Times New Roman" pitchFamily="18" charset="0"/>
                <a:cs typeface="Times New Roman" pitchFamily="18" charset="0"/>
              </a:rPr>
              <a:t>Vascular</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injury</a:t>
            </a:r>
            <a:endParaRPr lang="sr-Latn-RS" sz="2400" dirty="0">
              <a:latin typeface="Times New Roman" pitchFamily="18" charset="0"/>
              <a:cs typeface="Times New Roman" pitchFamily="18" charset="0"/>
            </a:endParaRPr>
          </a:p>
          <a:p>
            <a:pPr marL="514350" indent="-514350">
              <a:buFont typeface="+mj-lt"/>
              <a:buAutoNum type="arabicPeriod"/>
              <a:defRPr/>
            </a:pPr>
            <a:r>
              <a:rPr lang="sr-Latn-RS" sz="2400" dirty="0">
                <a:latin typeface="Times New Roman" pitchFamily="18" charset="0"/>
                <a:cs typeface="Times New Roman" pitchFamily="18" charset="0"/>
              </a:rPr>
              <a:t>Nerve Injury</a:t>
            </a:r>
          </a:p>
          <a:p>
            <a:pPr marL="514350" indent="-514350" algn="l" rtl="0">
              <a:buFont typeface="+mj-lt"/>
              <a:buAutoNum type="arabicPeriod"/>
              <a:defRPr/>
            </a:pPr>
            <a:r>
              <a:rPr lang="en-US" sz="2400" dirty="0" err="1">
                <a:latin typeface="Times New Roman" pitchFamily="18" charset="0"/>
                <a:cs typeface="Times New Roman" pitchFamily="18" charset="0"/>
              </a:rPr>
              <a:t>Closed</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unstable</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fractures</a:t>
            </a:r>
            <a:r>
              <a:rPr lang="en-US" sz="2400" dirty="0">
                <a:latin typeface="Times New Roman" pitchFamily="18" charset="0"/>
                <a:cs typeface="Times New Roman" pitchFamily="18" charset="0"/>
              </a:rPr>
              <a:t> </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err="1">
                <a:latin typeface="Times New Roman" pitchFamily="18" charset="0"/>
                <a:cs typeface="Times New Roman" pitchFamily="18" charset="0"/>
              </a:rPr>
              <a:t>Pathologi</a:t>
            </a:r>
            <a:r>
              <a:rPr lang="sr-Latn-RS" sz="2400" dirty="0">
                <a:latin typeface="Times New Roman" pitchFamily="18" charset="0"/>
                <a:cs typeface="Times New Roman" pitchFamily="18" charset="0"/>
              </a:rPr>
              <a:t>c fractures</a:t>
            </a:r>
            <a:r>
              <a:rPr lang="en-US" sz="2400" dirty="0">
                <a:latin typeface="Times New Roman" pitchFamily="18" charset="0"/>
                <a:cs typeface="Times New Roman" pitchFamily="18" charset="0"/>
              </a:rPr>
              <a:t> </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err="1">
                <a:latin typeface="Times New Roman" pitchFamily="18" charset="0"/>
                <a:cs typeface="Times New Roman" pitchFamily="18" charset="0"/>
              </a:rPr>
              <a:t>Bleeding</a:t>
            </a:r>
            <a:r>
              <a:rPr lang="en-US" sz="2400" dirty="0">
                <a:latin typeface="Times New Roman" pitchFamily="18" charset="0"/>
                <a:cs typeface="Times New Roman" pitchFamily="18" charset="0"/>
              </a:rPr>
              <a:t> </a:t>
            </a:r>
            <a:endParaRPr lang="sr-Latn-RS" sz="2400" dirty="0">
              <a:latin typeface="Times New Roman" pitchFamily="18" charset="0"/>
              <a:cs typeface="Times New Roman" pitchFamily="18" charset="0"/>
            </a:endParaRPr>
          </a:p>
          <a:p>
            <a:pPr marL="514350" indent="-514350" algn="l" rtl="0">
              <a:buFont typeface="+mj-lt"/>
              <a:buAutoNum type="arabicPeriod"/>
              <a:defRPr/>
            </a:pPr>
            <a:r>
              <a:rPr lang="en-US" sz="2400" dirty="0">
                <a:latin typeface="Times New Roman" pitchFamily="18" charset="0"/>
                <a:cs typeface="Times New Roman" pitchFamily="18" charset="0"/>
              </a:rPr>
              <a:t>Early mobilization</a:t>
            </a:r>
            <a:br>
              <a:rPr lang="en-US" sz="2800" dirty="0"/>
            </a:br>
            <a:endParaRPr lang="en-US" sz="2800" dirty="0">
              <a:latin typeface="Times New Roman" pitchFamily="18" charset="0"/>
              <a:cs typeface="Times New Roman" pitchFamily="18" charset="0"/>
            </a:endParaRPr>
          </a:p>
        </p:txBody>
      </p:sp>
      <p:pic>
        <p:nvPicPr>
          <p:cNvPr id="31748" name="Picture 5">
            <a:extLst>
              <a:ext uri="{FF2B5EF4-FFF2-40B4-BE49-F238E27FC236}">
                <a16:creationId xmlns:a16="http://schemas.microsoft.com/office/drawing/2014/main" id="{34F527DA-5006-4B04-9CEC-C5CFF3F9AD16}"/>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29200" y="1981200"/>
            <a:ext cx="1905000" cy="4495800"/>
          </a:xfrm>
          <a:noFill/>
        </p:spPr>
      </p:pic>
      <p:pic>
        <p:nvPicPr>
          <p:cNvPr id="31749" name="Picture 6">
            <a:extLst>
              <a:ext uri="{FF2B5EF4-FFF2-40B4-BE49-F238E27FC236}">
                <a16:creationId xmlns:a16="http://schemas.microsoft.com/office/drawing/2014/main" id="{4825834C-12B1-411B-960F-ECF8B1B50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981200"/>
            <a:ext cx="1981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4D6659D9-E433-40FF-80F1-8E382AF02288}"/>
              </a:ext>
            </a:extLst>
          </p:cNvPr>
          <p:cNvSpPr>
            <a:spLocks noGrp="1" noChangeArrowheads="1"/>
          </p:cNvSpPr>
          <p:nvPr>
            <p:ph type="title"/>
          </p:nvPr>
        </p:nvSpPr>
        <p:spPr>
          <a:xfrm>
            <a:off x="685800" y="228600"/>
            <a:ext cx="7772400" cy="1143000"/>
          </a:xfrm>
        </p:spPr>
        <p:txBody>
          <a:bodyPr/>
          <a:lstStyle/>
          <a:p>
            <a:pPr algn="ctr" rtl="0">
              <a:defRPr/>
            </a:pPr>
            <a:r>
              <a:rPr lang="sr-Latn-RS" sz="4800" dirty="0">
                <a:solidFill>
                  <a:srgbClr val="FFFF00"/>
                </a:solidFill>
                <a:latin typeface="Times New Roman" pitchFamily="18" charset="0"/>
                <a:cs typeface="Times New Roman" pitchFamily="18" charset="0"/>
              </a:rPr>
              <a:t>complications</a:t>
            </a:r>
            <a:endParaRPr lang="en-US" sz="4800" dirty="0">
              <a:solidFill>
                <a:srgbClr val="FFFF00"/>
              </a:solidFill>
              <a:latin typeface="Times New Roman" pitchFamily="18" charset="0"/>
              <a:cs typeface="Times New Roman" pitchFamily="18" charset="0"/>
            </a:endParaRPr>
          </a:p>
        </p:txBody>
      </p:sp>
      <p:sp>
        <p:nvSpPr>
          <p:cNvPr id="102403" name="Rectangle 3">
            <a:extLst>
              <a:ext uri="{FF2B5EF4-FFF2-40B4-BE49-F238E27FC236}">
                <a16:creationId xmlns:a16="http://schemas.microsoft.com/office/drawing/2014/main" id="{4A14772E-161D-42CC-9665-4219D64A74E5}"/>
              </a:ext>
            </a:extLst>
          </p:cNvPr>
          <p:cNvSpPr>
            <a:spLocks noGrp="1" noChangeArrowheads="1"/>
          </p:cNvSpPr>
          <p:nvPr>
            <p:ph type="body" idx="1"/>
          </p:nvPr>
        </p:nvSpPr>
        <p:spPr>
          <a:xfrm>
            <a:off x="381000" y="1828800"/>
            <a:ext cx="7543800" cy="4724400"/>
          </a:xfrm>
        </p:spPr>
        <p:txBody>
          <a:bodyPr/>
          <a:lstStyle/>
          <a:p>
            <a:pPr marL="742950" indent="-742950" algn="l" rtl="0">
              <a:buFont typeface="+mj-lt"/>
              <a:buAutoNum type="arabicPeriod"/>
              <a:defRPr/>
            </a:pPr>
            <a:r>
              <a:rPr lang="en-US" dirty="0" err="1">
                <a:latin typeface="Times New Roman" pitchFamily="18" charset="0"/>
                <a:cs typeface="Times New Roman" pitchFamily="18" charset="0"/>
              </a:rPr>
              <a:t>Neuro</a:t>
            </a:r>
            <a:r>
              <a:rPr lang="sr-Latn-RS" dirty="0">
                <a:latin typeface="Times New Roman" pitchFamily="18" charset="0"/>
                <a:cs typeface="Times New Roman" pitchFamily="18" charset="0"/>
              </a:rPr>
              <a:t>-</a:t>
            </a:r>
            <a:r>
              <a:rPr lang="en-US" dirty="0" err="1">
                <a:latin typeface="Times New Roman" pitchFamily="18" charset="0"/>
                <a:cs typeface="Times New Roman" pitchFamily="18" charset="0"/>
              </a:rPr>
              <a:t>vascular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injuries</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742950" indent="-742950" algn="l" rtl="0">
              <a:buFont typeface="+mj-lt"/>
              <a:buAutoNum type="arabicPeriod"/>
              <a:defRPr/>
            </a:pPr>
            <a:r>
              <a:rPr lang="sr-Latn-RS" dirty="0">
                <a:latin typeface="Times New Roman" pitchFamily="18" charset="0"/>
                <a:cs typeface="Times New Roman" pitchFamily="18" charset="0"/>
              </a:rPr>
              <a:t>Fracture and loosening</a:t>
            </a:r>
            <a:r>
              <a:rPr lang="en-US" dirty="0">
                <a:latin typeface="Times New Roman" pitchFamily="18" charset="0"/>
                <a:cs typeface="Times New Roman" pitchFamily="18" charset="0"/>
              </a:rPr>
              <a:t> </a:t>
            </a:r>
            <a:r>
              <a:rPr lang="sr-Latn-RS" dirty="0">
                <a:latin typeface="Times New Roman" pitchFamily="18" charset="0"/>
                <a:cs typeface="Times New Roman" pitchFamily="18" charset="0"/>
              </a:rPr>
              <a:t>of the pin</a:t>
            </a:r>
          </a:p>
          <a:p>
            <a:pPr marL="742950" indent="-742950" algn="l" rtl="0">
              <a:buFont typeface="+mj-lt"/>
              <a:buAutoNum type="arabicPeriod"/>
              <a:defRPr/>
            </a:pPr>
            <a:r>
              <a:rPr lang="en-US" dirty="0" err="1">
                <a:latin typeface="Times New Roman" pitchFamily="18" charset="0"/>
                <a:cs typeface="Times New Roman" pitchFamily="18" charset="0"/>
              </a:rPr>
              <a:t>Infection</a:t>
            </a:r>
            <a:r>
              <a:rPr lang="en-US" dirty="0">
                <a:latin typeface="Times New Roman" pitchFamily="18" charset="0"/>
                <a:cs typeface="Times New Roman" pitchFamily="18" charset="0"/>
              </a:rPr>
              <a:t> </a:t>
            </a:r>
            <a:r>
              <a:rPr lang="sr-Latn-RS" dirty="0">
                <a:latin typeface="Times New Roman" pitchFamily="18" charset="0"/>
                <a:cs typeface="Times New Roman" pitchFamily="18" charset="0"/>
              </a:rPr>
              <a:t>around the pin</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742950" indent="-742950">
              <a:buFont typeface="+mj-lt"/>
              <a:buAutoNum type="arabicPeriod"/>
              <a:defRPr/>
            </a:pPr>
            <a:r>
              <a:rPr lang="en-US" dirty="0">
                <a:latin typeface="Times New Roman" pitchFamily="18" charset="0"/>
                <a:cs typeface="Times New Roman" pitchFamily="18" charset="0"/>
              </a:rPr>
              <a:t>Joint</a:t>
            </a:r>
            <a:r>
              <a:rPr lang="sr-Latn-RS" dirty="0">
                <a:latin typeface="Times New Roman" pitchFamily="18" charset="0"/>
                <a:cs typeface="Times New Roman" pitchFamily="18" charset="0"/>
              </a:rPr>
              <a:t> Contracture</a:t>
            </a:r>
          </a:p>
          <a:p>
            <a:pPr marL="742950" indent="-742950" algn="l" rtl="0">
              <a:buFont typeface="+mj-lt"/>
              <a:buAutoNum type="arabicPeriod"/>
              <a:defRPr/>
            </a:pPr>
            <a:r>
              <a:rPr lang="sr-Latn-RS" dirty="0">
                <a:latin typeface="Times New Roman" pitchFamily="18" charset="0"/>
                <a:cs typeface="Times New Roman" pitchFamily="18" charset="0"/>
              </a:rPr>
              <a:t>Malalignment</a:t>
            </a:r>
          </a:p>
          <a:p>
            <a:pPr marL="742950" indent="-742950" algn="l" rtl="0">
              <a:buFont typeface="+mj-lt"/>
              <a:buAutoNum type="arabicPeriod"/>
              <a:defRPr/>
            </a:pPr>
            <a:r>
              <a:rPr lang="sr-Latn-RS" dirty="0" err="1">
                <a:latin typeface="Times New Roman" pitchFamily="18" charset="0"/>
              </a:rPr>
              <a:t>C</a:t>
            </a:r>
            <a:r>
              <a:rPr lang="fr-FR" dirty="0" err="1">
                <a:latin typeface="Times New Roman" pitchFamily="18" charset="0"/>
              </a:rPr>
              <a:t>ompartment</a:t>
            </a:r>
            <a:r>
              <a:rPr lang="fr-FR" dirty="0">
                <a:latin typeface="Times New Roman" pitchFamily="18" charset="0"/>
              </a:rPr>
              <a:t> </a:t>
            </a:r>
            <a:r>
              <a:rPr lang="fr-FR" dirty="0" err="1">
                <a:latin typeface="Times New Roman" pitchFamily="18" charset="0"/>
              </a:rPr>
              <a:t>sy</a:t>
            </a:r>
            <a:r>
              <a:rPr lang="fr-FR" dirty="0">
                <a:latin typeface="Times New Roman" pitchFamily="18" charset="0"/>
              </a:rPr>
              <a:t> </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742950" indent="-742950" algn="l" rtl="0">
              <a:buFont typeface="+mj-lt"/>
              <a:buAutoNum type="arabicPeriod"/>
              <a:defRPr/>
            </a:pPr>
            <a:r>
              <a:rPr lang="sr-Latn-RS" dirty="0">
                <a:latin typeface="Times New Roman" pitchFamily="18" charset="0"/>
                <a:cs typeface="Times New Roman" pitchFamily="18" charset="0"/>
              </a:rPr>
              <a:t>Healing in a bad position</a:t>
            </a:r>
            <a:r>
              <a:rPr lang="en-US" dirty="0">
                <a:latin typeface="Times New Roman" pitchFamily="18" charset="0"/>
                <a:cs typeface="Times New Roman" pitchFamily="18" charset="0"/>
              </a:rPr>
              <a:t> </a:t>
            </a:r>
            <a:endParaRPr lang="sr-Latn-RS" dirty="0">
              <a:latin typeface="Times New Roman" pitchFamily="18" charset="0"/>
              <a:cs typeface="Times New Roman" pitchFamily="18" charset="0"/>
            </a:endParaRPr>
          </a:p>
          <a:p>
            <a:pPr marL="742950" indent="-742950" algn="l" rtl="0">
              <a:buFont typeface="+mj-lt"/>
              <a:buAutoNum type="arabicPeriod"/>
              <a:defRPr/>
            </a:pPr>
            <a:r>
              <a:rPr lang="en-US" dirty="0">
                <a:latin typeface="Times New Roman" pitchFamily="18" charset="0"/>
                <a:cs typeface="Times New Roman" pitchFamily="18" charset="0"/>
              </a:rPr>
              <a:t>Non-</a:t>
            </a:r>
            <a:r>
              <a:rPr lang="sr-Latn-RS" dirty="0">
                <a:latin typeface="Times New Roman" pitchFamily="18" charset="0"/>
                <a:cs typeface="Times New Roman" pitchFamily="18" charset="0"/>
              </a:rPr>
              <a:t>union</a:t>
            </a:r>
            <a:endParaRPr lang="en-US"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ransition advTm="32498"/>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422C81C1-BF7C-44CA-95DC-FC3188028AAC}"/>
              </a:ext>
            </a:extLst>
          </p:cNvPr>
          <p:cNvSpPr>
            <a:spLocks noGrp="1" noChangeArrowheads="1"/>
          </p:cNvSpPr>
          <p:nvPr>
            <p:ph type="title" idx="4294967295"/>
          </p:nvPr>
        </p:nvSpPr>
        <p:spPr>
          <a:xfrm>
            <a:off x="685800" y="228600"/>
            <a:ext cx="7772400" cy="1219200"/>
          </a:xfrm>
        </p:spPr>
        <p:txBody>
          <a:bodyPr/>
          <a:lstStyle/>
          <a:p>
            <a:pPr algn="ctr" rtl="0">
              <a:defRPr/>
            </a:pPr>
            <a:r>
              <a:rPr lang="sr-Latn-RS" dirty="0">
                <a:solidFill>
                  <a:srgbClr val="FFFF00"/>
                </a:solidFill>
                <a:latin typeface="Times New Roman" pitchFamily="18" charset="0"/>
                <a:cs typeface="Times New Roman" pitchFamily="18" charset="0"/>
              </a:rPr>
              <a:t>CONCLUSION</a:t>
            </a:r>
            <a:endParaRPr lang="en-US" altLang="en-US" dirty="0">
              <a:latin typeface="Times New Roman" pitchFamily="18" charset="0"/>
              <a:cs typeface="Times New Roman" pitchFamily="18" charset="0"/>
            </a:endParaRPr>
          </a:p>
        </p:txBody>
      </p:sp>
      <p:sp>
        <p:nvSpPr>
          <p:cNvPr id="96259" name="Rectangle 3">
            <a:extLst>
              <a:ext uri="{FF2B5EF4-FFF2-40B4-BE49-F238E27FC236}">
                <a16:creationId xmlns:a16="http://schemas.microsoft.com/office/drawing/2014/main" id="{777BBB6A-4D0D-4614-AFB9-F31D356ADBF3}"/>
              </a:ext>
            </a:extLst>
          </p:cNvPr>
          <p:cNvSpPr>
            <a:spLocks noGrp="1" noChangeArrowheads="1"/>
          </p:cNvSpPr>
          <p:nvPr>
            <p:ph type="body" idx="4294967295"/>
          </p:nvPr>
        </p:nvSpPr>
        <p:spPr>
          <a:xfrm>
            <a:off x="457200" y="1524000"/>
            <a:ext cx="8458200" cy="4724400"/>
          </a:xfrm>
        </p:spPr>
        <p:txBody>
          <a:bodyPr/>
          <a:lstStyle/>
          <a:p>
            <a:pPr algn="l" rtl="0"/>
            <a:r>
              <a:rPr lang="en-US" altLang="en-US" sz="2800" dirty="0">
                <a:latin typeface="Times New Roman" panose="02020603050405020304" pitchFamily="18" charset="0"/>
                <a:cs typeface="Times New Roman" panose="02020603050405020304" pitchFamily="18" charset="0"/>
              </a:rPr>
              <a:t>"… bone is a plant rooted in soft tissue, and when its vascular connections are damaged, it often requires not cabinet-making techniques, but the care and understanding of the gardener."</a:t>
            </a:r>
          </a:p>
          <a:p>
            <a:pPr algn="l" rtl="0"/>
            <a:r>
              <a:rPr lang="en-US" altLang="en-US" sz="2800" dirty="0">
                <a:latin typeface="Times New Roman" panose="02020603050405020304" pitchFamily="18" charset="0"/>
                <a:cs typeface="Times New Roman" panose="02020603050405020304" pitchFamily="18" charset="0"/>
              </a:rPr>
              <a:t>Respect the soft tissues!</a:t>
            </a:r>
          </a:p>
          <a:p>
            <a:pPr algn="l" rtl="0"/>
            <a:r>
              <a:rPr lang="en-US" altLang="en-US" sz="2800" dirty="0">
                <a:latin typeface="Times New Roman" panose="02020603050405020304" pitchFamily="18" charset="0"/>
                <a:cs typeface="Times New Roman" panose="02020603050405020304" pitchFamily="18" charset="0"/>
              </a:rPr>
              <a:t>Select the appropriate fixation method</a:t>
            </a:r>
          </a:p>
          <a:p>
            <a:pPr algn="l" rtl="0"/>
            <a:r>
              <a:rPr lang="en-US" altLang="en-US" sz="2800" dirty="0">
                <a:latin typeface="Times New Roman" panose="02020603050405020304" pitchFamily="18" charset="0"/>
                <a:cs typeface="Times New Roman" panose="02020603050405020304" pitchFamily="18" charset="0"/>
              </a:rPr>
              <a:t>Achieve length, axis and rotation control to enable movement as quickly as possible</a:t>
            </a:r>
          </a:p>
          <a:p>
            <a:pPr algn="l" rtl="0"/>
            <a:r>
              <a:rPr lang="en-US" altLang="en-US" sz="2800" dirty="0">
                <a:latin typeface="Times New Roman" panose="02020603050405020304" pitchFamily="18" charset="0"/>
                <a:cs typeface="Times New Roman" panose="02020603050405020304" pitchFamily="18" charset="0"/>
              </a:rPr>
              <a:t>Understand the requirements and limitations of each method of internal fixation</a:t>
            </a:r>
          </a:p>
        </p:txBody>
      </p:sp>
    </p:spTree>
  </p:cSld>
  <p:clrMapOvr>
    <a:masterClrMapping/>
  </p:clrMapOvr>
  <p:transition advTm="42760"/>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Content Placeholder 2">
            <a:extLst>
              <a:ext uri="{FF2B5EF4-FFF2-40B4-BE49-F238E27FC236}">
                <a16:creationId xmlns:a16="http://schemas.microsoft.com/office/drawing/2014/main" id="{96DFB23A-5B21-45A9-B140-6D9B03666444}"/>
              </a:ext>
            </a:extLst>
          </p:cNvPr>
          <p:cNvSpPr>
            <a:spLocks noGrp="1"/>
          </p:cNvSpPr>
          <p:nvPr>
            <p:ph type="subTitle" idx="1"/>
          </p:nvPr>
        </p:nvSpPr>
        <p:spPr>
          <a:xfrm>
            <a:off x="1447800" y="2514600"/>
            <a:ext cx="6400800" cy="1752600"/>
          </a:xfrm>
        </p:spPr>
        <p:txBody>
          <a:bodyPr/>
          <a:lstStyle/>
          <a:p>
            <a:pPr algn="ctr" rtl="0" eaLnBrk="1" hangingPunct="1">
              <a:defRPr/>
            </a:pPr>
            <a:r>
              <a:rPr lang="sr-Latn-RS" altLang="en-US" sz="4400" dirty="0">
                <a:solidFill>
                  <a:srgbClr val="FFFF00"/>
                </a:solidFill>
                <a:latin typeface="Times New Roman" panose="02020603050405020304" pitchFamily="18" charset="0"/>
                <a:cs typeface="Times New Roman" panose="02020603050405020304" pitchFamily="18" charset="0"/>
              </a:rPr>
              <a:t>Thank you for your attention</a:t>
            </a:r>
            <a:endParaRPr lang="en-US" altLang="en-US" sz="4400"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103FA-344D-4E46-BCCA-EB976D19077B}"/>
              </a:ext>
            </a:extLst>
          </p:cNvPr>
          <p:cNvSpPr>
            <a:spLocks noGrp="1"/>
          </p:cNvSpPr>
          <p:nvPr>
            <p:ph type="title"/>
          </p:nvPr>
        </p:nvSpPr>
        <p:spPr>
          <a:xfrm>
            <a:off x="228600" y="0"/>
            <a:ext cx="8839200" cy="990600"/>
          </a:xfrm>
        </p:spPr>
        <p:txBody>
          <a:bodyPr/>
          <a:lstStyle/>
          <a:p>
            <a:pPr algn="l" rtl="0">
              <a:defRPr/>
            </a:pPr>
            <a:r>
              <a:rPr lang="en-US" dirty="0">
                <a:solidFill>
                  <a:srgbClr val="FFFF00"/>
                </a:solidFill>
                <a:latin typeface="Times New Roman" panose="02020603050405020304" pitchFamily="18" charset="0"/>
                <a:cs typeface="Times New Roman" panose="02020603050405020304" pitchFamily="18" charset="0"/>
              </a:rPr>
              <a:t>CONTRAINDICATIONS FOR SURGICAL TREATMENT</a:t>
            </a:r>
          </a:p>
        </p:txBody>
      </p:sp>
      <p:sp>
        <p:nvSpPr>
          <p:cNvPr id="3" name="Content Placeholder 2">
            <a:extLst>
              <a:ext uri="{FF2B5EF4-FFF2-40B4-BE49-F238E27FC236}">
                <a16:creationId xmlns:a16="http://schemas.microsoft.com/office/drawing/2014/main" id="{26BB440F-83C9-4926-A925-85A9E8B8ABCF}"/>
              </a:ext>
            </a:extLst>
          </p:cNvPr>
          <p:cNvSpPr>
            <a:spLocks noGrp="1"/>
          </p:cNvSpPr>
          <p:nvPr>
            <p:ph idx="1"/>
          </p:nvPr>
        </p:nvSpPr>
        <p:spPr>
          <a:xfrm>
            <a:off x="323850" y="1143000"/>
            <a:ext cx="8610600" cy="5562600"/>
          </a:xfrm>
        </p:spPr>
        <p:txBody>
          <a:bodyPr/>
          <a:lstStyle/>
          <a:p>
            <a:pPr marL="0" indent="0" algn="l" rtl="0">
              <a:buFont typeface="Arial" charset="0"/>
              <a:buNone/>
              <a:defRPr/>
            </a:pPr>
            <a:endParaRPr lang="sr-Latn-RS" sz="2000" dirty="0">
              <a:solidFill>
                <a:srgbClr val="FFFF00"/>
              </a:solidFill>
              <a:latin typeface="Times New Roman" pitchFamily="18" charset="0"/>
              <a:cs typeface="Times New Roman" pitchFamily="18" charset="0"/>
            </a:endParaRPr>
          </a:p>
          <a:p>
            <a:pPr marL="0" indent="0" algn="l" rtl="0">
              <a:buFont typeface="Arial" charset="0"/>
              <a:buNone/>
              <a:defRPr/>
            </a:pPr>
            <a:endParaRPr lang="sr-Latn-RS" sz="2400" dirty="0">
              <a:solidFill>
                <a:srgbClr val="FFFF00"/>
              </a:solidFill>
              <a:latin typeface="Times New Roman" pitchFamily="18" charset="0"/>
              <a:cs typeface="Times New Roman" pitchFamily="18" charset="0"/>
            </a:endParaRPr>
          </a:p>
          <a:p>
            <a:pPr marL="0" indent="0" algn="l" rtl="0">
              <a:buFont typeface="Arial" charset="0"/>
              <a:buNone/>
              <a:defRPr/>
            </a:pPr>
            <a:r>
              <a:rPr lang="en-US" sz="2400" dirty="0">
                <a:solidFill>
                  <a:srgbClr val="FFFF00"/>
                </a:solidFill>
                <a:latin typeface="Times New Roman" pitchFamily="18" charset="0"/>
                <a:cs typeface="Times New Roman" pitchFamily="18" charset="0"/>
              </a:rPr>
              <a:t>Operative contraindications:</a:t>
            </a:r>
          </a:p>
          <a:p>
            <a:pPr marL="0" indent="0" algn="l" rtl="0">
              <a:buFont typeface="Arial" charset="0"/>
              <a:buNone/>
              <a:defRPr/>
            </a:pPr>
            <a:r>
              <a:rPr lang="en-US" sz="2400" dirty="0">
                <a:solidFill>
                  <a:srgbClr val="FFFF00"/>
                </a:solidFill>
                <a:latin typeface="Times New Roman" pitchFamily="18" charset="0"/>
                <a:cs typeface="Times New Roman" pitchFamily="18" charset="0"/>
              </a:rPr>
              <a:t>Local or systemic infection</a:t>
            </a:r>
          </a:p>
          <a:p>
            <a:pPr marL="0" indent="0" algn="l" rtl="0">
              <a:buFont typeface="Arial" charset="0"/>
              <a:buNone/>
              <a:defRPr/>
            </a:pPr>
            <a:r>
              <a:rPr lang="en-US" sz="2400" dirty="0">
                <a:solidFill>
                  <a:srgbClr val="FFFF00"/>
                </a:solidFill>
                <a:latin typeface="Times New Roman" pitchFamily="18" charset="0"/>
                <a:cs typeface="Times New Roman" pitchFamily="18" charset="0"/>
              </a:rPr>
              <a:t>Poor local skin status</a:t>
            </a:r>
          </a:p>
          <a:p>
            <a:pPr marL="0" indent="0" algn="l" rtl="0">
              <a:buFont typeface="Arial" charset="0"/>
              <a:buNone/>
              <a:defRPr/>
            </a:pPr>
            <a:r>
              <a:rPr lang="en-US" sz="2400" dirty="0">
                <a:latin typeface="Times New Roman" pitchFamily="18" charset="0"/>
                <a:cs typeface="Times New Roman" pitchFamily="18" charset="0"/>
              </a:rPr>
              <a:t>Relative contraindications</a:t>
            </a:r>
            <a:r>
              <a:rPr lang="en-US" sz="2400" dirty="0">
                <a:solidFill>
                  <a:srgbClr val="FFFF00"/>
                </a:solidFill>
                <a:latin typeface="Times New Roman" pitchFamily="18" charset="0"/>
                <a:cs typeface="Times New Roman" pitchFamily="18" charset="0"/>
              </a:rPr>
              <a:t>:</a:t>
            </a:r>
          </a:p>
          <a:p>
            <a:pPr marL="0" indent="0" algn="l" rtl="0">
              <a:buFont typeface="Arial" charset="0"/>
              <a:buNone/>
              <a:defRPr/>
            </a:pPr>
            <a:r>
              <a:rPr lang="en-US" sz="2400" dirty="0">
                <a:solidFill>
                  <a:srgbClr val="FFFF00"/>
                </a:solidFill>
                <a:latin typeface="Times New Roman" pitchFamily="18" charset="0"/>
                <a:cs typeface="Times New Roman" pitchFamily="18" charset="0"/>
              </a:rPr>
              <a:t>Very old patients</a:t>
            </a:r>
          </a:p>
          <a:p>
            <a:pPr marL="0" indent="0" algn="l" rtl="0">
              <a:buFont typeface="Arial" charset="0"/>
              <a:buNone/>
              <a:defRPr/>
            </a:pPr>
            <a:r>
              <a:rPr lang="en-US" sz="2400" dirty="0">
                <a:solidFill>
                  <a:srgbClr val="FFFF00"/>
                </a:solidFill>
                <a:latin typeface="Times New Roman" pitchFamily="18" charset="0"/>
                <a:cs typeface="Times New Roman" pitchFamily="18" charset="0"/>
              </a:rPr>
              <a:t>Pronounced osteoporosis</a:t>
            </a:r>
          </a:p>
          <a:p>
            <a:pPr marL="0" indent="0" algn="l" rtl="0">
              <a:buFont typeface="Arial" charset="0"/>
              <a:buNone/>
              <a:defRPr/>
            </a:pPr>
            <a:r>
              <a:rPr lang="en-US" sz="2400" dirty="0">
                <a:solidFill>
                  <a:srgbClr val="FFFF00"/>
                </a:solidFill>
                <a:latin typeface="Times New Roman" pitchFamily="18" charset="0"/>
                <a:cs typeface="Times New Roman" pitchFamily="18" charset="0"/>
              </a:rPr>
              <a:t>Comorbidities</a:t>
            </a:r>
          </a:p>
          <a:p>
            <a:pPr marL="0" indent="0" algn="l" rtl="0">
              <a:buFont typeface="Arial" charset="0"/>
              <a:buNone/>
              <a:defRPr/>
            </a:pPr>
            <a:r>
              <a:rPr lang="en-US" sz="2400" dirty="0">
                <a:solidFill>
                  <a:srgbClr val="FFFF00"/>
                </a:solidFill>
                <a:latin typeface="Times New Roman" pitchFamily="18" charset="0"/>
                <a:cs typeface="Times New Roman" pitchFamily="18" charset="0"/>
              </a:rPr>
              <a:t>Severe associated injuries</a:t>
            </a:r>
          </a:p>
          <a:p>
            <a:pPr marL="0" indent="0" algn="l" rtl="0">
              <a:buFont typeface="Arial" charset="0"/>
              <a:buNone/>
              <a:defRPr/>
            </a:pPr>
            <a:r>
              <a:rPr lang="en-US" sz="2400" dirty="0">
                <a:solidFill>
                  <a:srgbClr val="FFFF00"/>
                </a:solidFill>
                <a:latin typeface="Times New Roman" pitchFamily="18" charset="0"/>
                <a:cs typeface="Times New Roman" pitchFamily="18" charset="0"/>
              </a:rPr>
              <a:t>Polytraumatized patient unstable for major surgery</a:t>
            </a:r>
          </a:p>
          <a:p>
            <a:pPr marL="0" indent="0" algn="l" rtl="0">
              <a:buFont typeface="Arial" charset="0"/>
              <a:buNone/>
              <a:defRPr/>
            </a:pPr>
            <a:r>
              <a:rPr lang="en-US" sz="2400" dirty="0">
                <a:solidFill>
                  <a:srgbClr val="FFFF00"/>
                </a:solidFill>
                <a:latin typeface="Times New Roman" pitchFamily="18" charset="0"/>
                <a:cs typeface="Times New Roman" pitchFamily="18" charset="0"/>
              </a:rPr>
              <a:t>Limited surgical experience</a:t>
            </a:r>
          </a:p>
          <a:p>
            <a:pPr marL="0" indent="0" algn="l" rtl="0">
              <a:buFont typeface="Arial" charset="0"/>
              <a:buNone/>
              <a:defRPr/>
            </a:pPr>
            <a:r>
              <a:rPr lang="en-US" sz="2400" dirty="0">
                <a:solidFill>
                  <a:srgbClr val="FFFF00"/>
                </a:solidFill>
                <a:latin typeface="Times New Roman" pitchFamily="18" charset="0"/>
                <a:cs typeface="Times New Roman" pitchFamily="18" charset="0"/>
              </a:rPr>
              <a:t>Absence of adequate technical support</a:t>
            </a:r>
            <a:endParaRPr lang="sr-Latn-RS" sz="2000" dirty="0">
              <a:latin typeface="Times New Roman" pitchFamily="18" charset="0"/>
              <a:cs typeface="Times New Roman" pitchFamily="18" charset="0"/>
            </a:endParaRPr>
          </a:p>
          <a:p>
            <a:pPr algn="l" rtl="0">
              <a:buFont typeface="Arial" charset="0"/>
              <a:buChar char="•"/>
              <a:defRPr/>
            </a:pPr>
            <a:endParaRPr lang="en-US" dirty="0"/>
          </a:p>
        </p:txBody>
      </p:sp>
      <p:pic>
        <p:nvPicPr>
          <p:cNvPr id="32772" name="Picture 4">
            <a:extLst>
              <a:ext uri="{FF2B5EF4-FFF2-40B4-BE49-F238E27FC236}">
                <a16:creationId xmlns:a16="http://schemas.microsoft.com/office/drawing/2014/main" id="{FEC731EB-BEAE-4D2E-BDC4-5E07C68FD4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600200"/>
            <a:ext cx="181927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6">
            <a:extLst>
              <a:ext uri="{FF2B5EF4-FFF2-40B4-BE49-F238E27FC236}">
                <a16:creationId xmlns:a16="http://schemas.microsoft.com/office/drawing/2014/main" id="{46CD1DAD-7EF4-4A91-BF89-F244734A38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600200"/>
            <a:ext cx="18478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6968"/>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2346162E-5AE0-4253-80F0-DF504954DA49}"/>
              </a:ext>
            </a:extLst>
          </p:cNvPr>
          <p:cNvSpPr>
            <a:spLocks noGrp="1" noChangeArrowheads="1"/>
          </p:cNvSpPr>
          <p:nvPr>
            <p:ph type="title"/>
          </p:nvPr>
        </p:nvSpPr>
        <p:spPr>
          <a:xfrm>
            <a:off x="304800" y="228600"/>
            <a:ext cx="8839200" cy="1455738"/>
          </a:xfrm>
        </p:spPr>
        <p:txBody>
          <a:bodyPr/>
          <a:lstStyle/>
          <a:p>
            <a:pPr algn="ctr" rtl="0">
              <a:defRPr/>
            </a:pPr>
            <a:r>
              <a:rPr lang="sr-Latn-CS" sz="3600" dirty="0">
                <a:solidFill>
                  <a:srgbClr val="FFFF00"/>
                </a:solidFill>
                <a:latin typeface="Times New Roman" pitchFamily="18" charset="0"/>
              </a:rPr>
              <a:t>Advantages of internal fixation</a:t>
            </a:r>
            <a:endParaRPr lang="en-US" sz="3600" dirty="0">
              <a:solidFill>
                <a:srgbClr val="FFFF00"/>
              </a:solidFill>
              <a:latin typeface="Times New Roman" pitchFamily="18" charset="0"/>
            </a:endParaRPr>
          </a:p>
        </p:txBody>
      </p:sp>
      <p:sp>
        <p:nvSpPr>
          <p:cNvPr id="31747" name="Rectangle 3">
            <a:extLst>
              <a:ext uri="{FF2B5EF4-FFF2-40B4-BE49-F238E27FC236}">
                <a16:creationId xmlns:a16="http://schemas.microsoft.com/office/drawing/2014/main" id="{165EC2E9-E968-43B5-9D0D-7C148D56B0C8}"/>
              </a:ext>
            </a:extLst>
          </p:cNvPr>
          <p:cNvSpPr>
            <a:spLocks noGrp="1" noChangeArrowheads="1"/>
          </p:cNvSpPr>
          <p:nvPr>
            <p:ph type="body" idx="1"/>
          </p:nvPr>
        </p:nvSpPr>
        <p:spPr>
          <a:xfrm>
            <a:off x="457200" y="2141538"/>
            <a:ext cx="8229600" cy="4259262"/>
          </a:xfrm>
        </p:spPr>
        <p:txBody>
          <a:bodyPr/>
          <a:lstStyle/>
          <a:p>
            <a:pPr marL="514350" indent="-514350" algn="l" rtl="0">
              <a:buFont typeface="+mj-lt"/>
              <a:buAutoNum type="arabicPeriod"/>
              <a:defRPr/>
            </a:pPr>
            <a:r>
              <a:rPr lang="sr-Latn-CS" dirty="0">
                <a:latin typeface="Times New Roman" pitchFamily="18" charset="0"/>
                <a:cs typeface="Times New Roman" pitchFamily="18" charset="0"/>
              </a:rPr>
              <a:t>Obtaining anatomical reduction of the fracture</a:t>
            </a:r>
          </a:p>
          <a:p>
            <a:pPr marL="514350" indent="-514350" algn="l" rtl="0">
              <a:buFont typeface="+mj-lt"/>
              <a:buAutoNum type="arabicPeriod"/>
              <a:defRPr/>
            </a:pPr>
            <a:r>
              <a:rPr lang="sr-Latn-CS" dirty="0">
                <a:latin typeface="Times New Roman" pitchFamily="18" charset="0"/>
                <a:cs typeface="Times New Roman" pitchFamily="18" charset="0"/>
              </a:rPr>
              <a:t>Stability in the fracture zone (absolute/</a:t>
            </a:r>
            <a:r>
              <a:rPr lang="sr-Latn-CS" dirty="0">
                <a:solidFill>
                  <a:srgbClr val="FFFF00"/>
                </a:solidFill>
                <a:latin typeface="Times New Roman" pitchFamily="18" charset="0"/>
                <a:cs typeface="Times New Roman" pitchFamily="18" charset="0"/>
              </a:rPr>
              <a:t>relative</a:t>
            </a:r>
            <a:r>
              <a:rPr lang="sr-Latn-CS" dirty="0">
                <a:latin typeface="Times New Roman" pitchFamily="18" charset="0"/>
                <a:cs typeface="Times New Roman" pitchFamily="18" charset="0"/>
              </a:rPr>
              <a:t>)</a:t>
            </a:r>
          </a:p>
          <a:p>
            <a:pPr marL="514350" indent="-514350" algn="l" rtl="0">
              <a:buFont typeface="+mj-lt"/>
              <a:buAutoNum type="arabicPeriod"/>
              <a:defRPr/>
            </a:pPr>
            <a:r>
              <a:rPr lang="sr-Latn-CS" dirty="0">
                <a:latin typeface="Times New Roman" pitchFamily="18" charset="0"/>
                <a:cs typeface="Times New Roman" pitchFamily="18" charset="0"/>
              </a:rPr>
              <a:t>Sparing of soft tissues</a:t>
            </a:r>
          </a:p>
          <a:p>
            <a:pPr marL="514350" indent="-514350" algn="l" rtl="0">
              <a:buFont typeface="+mj-lt"/>
              <a:buAutoNum type="arabicPeriod"/>
              <a:defRPr/>
            </a:pPr>
            <a:r>
              <a:rPr lang="sr-Latn-CS" dirty="0">
                <a:latin typeface="Times New Roman" pitchFamily="18" charset="0"/>
                <a:cs typeface="Times New Roman" pitchFamily="18" charset="0"/>
              </a:rPr>
              <a:t>Early mobilization and support</a:t>
            </a:r>
          </a:p>
          <a:p>
            <a:pPr marL="514350" indent="-514350" algn="l" rtl="0">
              <a:buFont typeface="+mj-lt"/>
              <a:buAutoNum type="arabicPeriod"/>
              <a:defRPr/>
            </a:pPr>
            <a:r>
              <a:rPr lang="sr-Latn-CS" dirty="0">
                <a:latin typeface="Times New Roman" pitchFamily="18" charset="0"/>
                <a:cs typeface="Times New Roman" pitchFamily="18" charset="0"/>
              </a:rPr>
              <a:t>Higher % healing of unstable fractures without malposition</a:t>
            </a:r>
          </a:p>
          <a:p>
            <a:pPr algn="l" rtl="0">
              <a:buFont typeface="Arial" charset="0"/>
              <a:buChar char="•"/>
              <a:defRPr/>
            </a:pPr>
            <a:endParaRPr lang="sr-Latn-CS" dirty="0"/>
          </a:p>
          <a:p>
            <a:pPr algn="l" rtl="0">
              <a:buFont typeface="Arial" charset="0"/>
              <a:buChar char="•"/>
              <a:defRPr/>
            </a:pPr>
            <a:endParaRPr lang="en-US" dirty="0"/>
          </a:p>
        </p:txBody>
      </p:sp>
    </p:spTree>
  </p:cSld>
  <p:clrMapOvr>
    <a:masterClrMapping/>
  </p:clrMapOvr>
  <p:transition advTm="22038"/>
</p:sld>
</file>

<file path=ppt/tags/tag1.xml><?xml version="1.0" encoding="utf-8"?>
<p:tagLst xmlns:a="http://schemas.openxmlformats.org/drawingml/2006/main" xmlns:r="http://schemas.openxmlformats.org/officeDocument/2006/relationships" xmlns:p="http://schemas.openxmlformats.org/presentationml/2006/main">
  <p:tag name="TIMING" val="|28.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Custom Design">
  <a:themeElements>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Custom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VMA Ankle</Template>
  <TotalTime>19962</TotalTime>
  <Words>3466</Words>
  <Application>Microsoft Office PowerPoint</Application>
  <PresentationFormat>On-screen Show (4:3)</PresentationFormat>
  <Paragraphs>568</Paragraphs>
  <Slides>72</Slides>
  <Notes>25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72</vt:i4>
      </vt:variant>
    </vt:vector>
  </HeadingPairs>
  <TitlesOfParts>
    <vt:vector size="80" baseType="lpstr">
      <vt:lpstr>Arial</vt:lpstr>
      <vt:lpstr>Calibri</vt:lpstr>
      <vt:lpstr>Calibri Light</vt:lpstr>
      <vt:lpstr>Times</vt:lpstr>
      <vt:lpstr>Times New Roman</vt:lpstr>
      <vt:lpstr>Celestial</vt:lpstr>
      <vt:lpstr>Custom Design</vt:lpstr>
      <vt:lpstr>Image</vt:lpstr>
      <vt:lpstr>surgical TREATMENT OF FRACTURES  </vt:lpstr>
      <vt:lpstr>content</vt:lpstr>
      <vt:lpstr>INTRODUCTION </vt:lpstr>
      <vt:lpstr>Fracture treatment modalities</vt:lpstr>
      <vt:lpstr>GOAL OF SURGICAL TREATMENT</vt:lpstr>
      <vt:lpstr>Treatment protocol</vt:lpstr>
      <vt:lpstr>INDICATIONS FOR Operative treatment</vt:lpstr>
      <vt:lpstr>CONTRAINDICATIONS FOR SURGICAL TREATMENT</vt:lpstr>
      <vt:lpstr>Advantages of internal fixation</vt:lpstr>
      <vt:lpstr>Disadvantages of internal fixation</vt:lpstr>
      <vt:lpstr>fracture types</vt:lpstr>
      <vt:lpstr>Biomechanics of fracture healing</vt:lpstr>
      <vt:lpstr>Principles of the AO School in 1958</vt:lpstr>
      <vt:lpstr>Primary (directly) bony healing</vt:lpstr>
      <vt:lpstr>Principles of the AO School today</vt:lpstr>
      <vt:lpstr>Secondary(biological) bony healing</vt:lpstr>
      <vt:lpstr>Biology of bone healing</vt:lpstr>
      <vt:lpstr>TYPES OF FRACTURE FIXATION</vt:lpstr>
      <vt:lpstr>Internal Fixation </vt:lpstr>
      <vt:lpstr>Closed reduction and percutaneous fixation</vt:lpstr>
      <vt:lpstr>Closed reduction and percutaneous fixation</vt:lpstr>
      <vt:lpstr>Percutaneous osteosynthesis with Plate-MIPO</vt:lpstr>
      <vt:lpstr>Osteosynthesis screw</vt:lpstr>
      <vt:lpstr>Osteosynthesis screw</vt:lpstr>
      <vt:lpstr> Plates for osteosynthesis </vt:lpstr>
      <vt:lpstr>Plates for osteosynthesis</vt:lpstr>
      <vt:lpstr>FUNCTION OF PLATE FOR OSTEOSYNTHESIS</vt:lpstr>
      <vt:lpstr>Plate design for osteosynthesis</vt:lpstr>
      <vt:lpstr>PLATE FUNCTION FOR OSTEOSYNTHESIS</vt:lpstr>
      <vt:lpstr>Neutralizing Plate</vt:lpstr>
      <vt:lpstr>DYNAMIC COMPRESSION PLATE</vt:lpstr>
      <vt:lpstr>COMPRESSION WITH A PRESTRESSED PLATE</vt:lpstr>
      <vt:lpstr>BUTRESS PLATES  </vt:lpstr>
      <vt:lpstr>BRIDGING PLATES</vt:lpstr>
      <vt:lpstr>PowerPoint Presentation</vt:lpstr>
      <vt:lpstr> PRINCIPLE OF TENSION BAND WITH PLATE</vt:lpstr>
      <vt:lpstr>USE OF LCP PLATE: INDICATIONS</vt:lpstr>
      <vt:lpstr>PowerPoint Presentation</vt:lpstr>
      <vt:lpstr>USE OF LCP PLATES</vt:lpstr>
      <vt:lpstr>THE HISTORY OF IM NAILING</vt:lpstr>
      <vt:lpstr>today</vt:lpstr>
      <vt:lpstr>PowerPoint Presentation</vt:lpstr>
      <vt:lpstr>Advantages of IM NAILS</vt:lpstr>
      <vt:lpstr>Disadvantages of intramedullary nailing</vt:lpstr>
      <vt:lpstr> Intramedullary NAILING   </vt:lpstr>
      <vt:lpstr>Intramedullary NAILING</vt:lpstr>
      <vt:lpstr>Complications related to Internal Fixation </vt:lpstr>
      <vt:lpstr>PowerPoint Presentation</vt:lpstr>
      <vt:lpstr>FAILURE IN THE APPLICATION OF CONCEPTS </vt:lpstr>
      <vt:lpstr>External Fixation  </vt:lpstr>
      <vt:lpstr>External Fixation</vt:lpstr>
      <vt:lpstr>Advantages of external fixation</vt:lpstr>
      <vt:lpstr>DISADVANTAGES of external fixation</vt:lpstr>
      <vt:lpstr>Indications</vt:lpstr>
      <vt:lpstr>Open fractures </vt:lpstr>
      <vt:lpstr>Open fractures</vt:lpstr>
      <vt:lpstr>Closed fractures with compromise of soft tissues</vt:lpstr>
      <vt:lpstr>Closed fractures with compromise of soft tissues</vt:lpstr>
      <vt:lpstr>Compartment Sy  </vt:lpstr>
      <vt:lpstr>Periarticular fractures</vt:lpstr>
      <vt:lpstr>Periarticular fractures</vt:lpstr>
      <vt:lpstr>Periarticular fractures</vt:lpstr>
      <vt:lpstr>Polytrauma</vt:lpstr>
      <vt:lpstr>PELVIC FRACTURES</vt:lpstr>
      <vt:lpstr>Fractures in children</vt:lpstr>
      <vt:lpstr>external fixation</vt:lpstr>
      <vt:lpstr>construction of external fixators</vt:lpstr>
      <vt:lpstr> </vt:lpstr>
      <vt:lpstr> bridging Ex FIX </vt:lpstr>
      <vt:lpstr>complications</vt:lpstr>
      <vt:lpstr>CONCLUSION</vt:lpstr>
      <vt:lpstr>PowerPoint Presentation</vt:lpstr>
    </vt:vector>
  </TitlesOfParts>
  <Company>&lt;arabianhorse&gt;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Ortho1</dc:creator>
  <cp:lastModifiedBy>Yeljko</cp:lastModifiedBy>
  <cp:revision>1096</cp:revision>
  <dcterms:created xsi:type="dcterms:W3CDTF">2017-05-29T12:28:02Z</dcterms:created>
  <dcterms:modified xsi:type="dcterms:W3CDTF">2023-09-11T15:27:09Z</dcterms:modified>
</cp:coreProperties>
</file>